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84" r:id="rId6"/>
    <p:sldId id="269" r:id="rId7"/>
    <p:sldId id="268" r:id="rId8"/>
    <p:sldId id="303" r:id="rId9"/>
    <p:sldId id="265" r:id="rId10"/>
    <p:sldId id="261" r:id="rId11"/>
    <p:sldId id="267" r:id="rId12"/>
    <p:sldId id="264" r:id="rId13"/>
    <p:sldId id="263" r:id="rId14"/>
    <p:sldId id="266" r:id="rId15"/>
    <p:sldId id="262" r:id="rId16"/>
    <p:sldId id="270" r:id="rId17"/>
    <p:sldId id="271" r:id="rId18"/>
    <p:sldId id="272" r:id="rId19"/>
    <p:sldId id="273" r:id="rId20"/>
    <p:sldId id="279" r:id="rId21"/>
    <p:sldId id="276" r:id="rId22"/>
    <p:sldId id="282" r:id="rId23"/>
    <p:sldId id="283" r:id="rId24"/>
    <p:sldId id="285" r:id="rId25"/>
    <p:sldId id="286" r:id="rId26"/>
    <p:sldId id="289" r:id="rId27"/>
    <p:sldId id="290" r:id="rId28"/>
    <p:sldId id="291" r:id="rId29"/>
    <p:sldId id="294" r:id="rId30"/>
    <p:sldId id="292" r:id="rId31"/>
    <p:sldId id="293" r:id="rId32"/>
    <p:sldId id="295" r:id="rId33"/>
    <p:sldId id="304" r:id="rId34"/>
    <p:sldId id="305" r:id="rId35"/>
    <p:sldId id="306" r:id="rId36"/>
    <p:sldId id="307" r:id="rId37"/>
    <p:sldId id="296" r:id="rId38"/>
    <p:sldId id="301" r:id="rId39"/>
    <p:sldId id="302" r:id="rId40"/>
    <p:sldId id="297" r:id="rId41"/>
    <p:sldId id="298" r:id="rId42"/>
    <p:sldId id="299" r:id="rId43"/>
    <p:sldId id="275" r:id="rId44"/>
    <p:sldId id="300" r:id="rId45"/>
    <p:sldId id="288" r:id="rId46"/>
    <p:sldId id="308" r:id="rId4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FC79"/>
    <a:srgbClr val="009193"/>
    <a:srgbClr val="00FA00"/>
    <a:srgbClr val="73FDD6"/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21"/>
    <p:restoredTop sz="94668"/>
  </p:normalViewPr>
  <p:slideViewPr>
    <p:cSldViewPr snapToGrid="0">
      <p:cViewPr varScale="1">
        <p:scale>
          <a:sx n="105" d="100"/>
          <a:sy n="105" d="100"/>
        </p:scale>
        <p:origin x="3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7D3F6-2071-9546-8E9E-54F1FD73D626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50FD3-F32B-924D-8DA8-A646E203B33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394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Actualmente, una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mutación en BRCA2 no excluye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la VA si los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factores tumorales son favorables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br>
              <a:rPr lang="es-ES" dirty="0"/>
            </a:b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se incluyen pacientes con mutación BRCA2 en programas de VA, deben ser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monitorizados con precaución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hasta que haya datos más sólidos disponibles.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50FD3-F32B-924D-8DA8-A646E203B332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1825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linfadenectomía pélvica extendida (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ePLND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sigue siendo el estándar para estadiaje nodal en cáncer de próstata, aunque su valor terapéutico es controvertido y conlleva riesgos quirúrgicos.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 herramientas clásicas de predicción de invasión ganglionar (nomogramas 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Briganti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MSKCC) fueron desarrolladas antes de la introducción de la PET con PSMA, que ofrece alta precisión para la estadificación.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Objetivo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Validar externamente los nomogramas existentes (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Briganti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2012, 2017, 2019 y MSKCC) en pacientes con cáncer de próstata sin evidencia de metástasis ganglionares o a distancia en PET-PSMA (miN0M0).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Desarrollar un nuevo modelo predictivo más ajustado a la era PSMA.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Diseño y métodos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Cohorte de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458 pacientes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con cáncer de próstata intermedio/alto riesgo, sometidos a prostatectomía radical y 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ePLND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12 centros internacionales (2017–2022).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analizaron factores clínicos, biopsia, RM multiparamétrica y PET-PSMA.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validaron nomogramas previos y se creó un nuevo modelo basado en regresión multivariable.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Resultados principales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12% de los pacientes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tenían invasión ganglionar (LNI) en la anatomía patológica.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Rendimiento de nomogramas: AUC 64–73% (subóptimos en esta población).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Factores predictores independientes de LNI:</a:t>
            </a:r>
          </a:p>
          <a:p>
            <a:pPr lvl="1"/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Estadio local en RM (extensión extracapsular, invasión de vesículas seminales).</a:t>
            </a:r>
          </a:p>
          <a:p>
            <a:pPr lvl="1"/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 de grado 5 en biopsia.</a:t>
            </a:r>
          </a:p>
          <a:p>
            <a:pPr lvl="1"/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Diámetro de la lesión índice en RM.</a:t>
            </a:r>
          </a:p>
          <a:p>
            <a:pPr lvl="1"/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 de cilindros positivos en biopsia sistemática.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Nuevo modelo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AUC 78–81%, mejor calibración y beneficio neto superior.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 un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punto de corte del 5%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 evitarían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47% de </a:t>
            </a:r>
            <a:r>
              <a:rPr lang="es-ES" sz="1200" b="1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ePLND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innecesarias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perdiendo solo un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2.1% de casos con LNI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mucho mejor que 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Briganti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2019 (solo 13% evitadas).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Conclusiones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 nomogramas actuales no son adecuados para pacientes evaluados con PET-PSMA, ya que generan muchas 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ePLND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innecesarias.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 </a:t>
            </a:r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nuevo modelo propuesto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es más preciso y permitiría seleccionar mejor a los candidatos a </a:t>
            </a:r>
            <a:r>
              <a:rPr lang="es-E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ePLND</a:t>
            </a:r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reduciendo complicaciones sin comprometer la detección de ganglios positivos.</a:t>
            </a:r>
          </a:p>
          <a:p>
            <a:r>
              <a:rPr lang="es-E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Resumen para pacientes</a:t>
            </a:r>
          </a:p>
          <a:p>
            <a:r>
              <a:rPr lang="es-E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 herramientas actuales para predecir afectación ganglionar en cáncer de próstata no funcionan bien cuando se usa PET-PSMA. Esto lleva a muchas cirugías innecesarias. El nuevo modelo reduce casi a la mitad estas intervenciones sin perder casos relevantes de enfermedad ganglionar.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95AF7C-000F-934C-8787-CDB9CFFA7724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990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CBC49-7605-9321-096C-9C1F80281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3845853-BF3C-C132-B287-C93EEE0B6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E6C0A0-F96B-7D33-F7FD-8F326D6C3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C28C91-9F64-47A9-699C-A911A301A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A8F574-4D0F-9784-3A73-506809EA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673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D2DF4-1BDF-F874-CF9B-F9DA8E7EF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1E11A6-8249-9A91-ED21-50D29347E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7FF66E-77BC-9657-8E38-A4CFC6884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5AC4B3-9A76-2240-B5DB-FC1FA2680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EB660F-68F7-E953-AA6E-DC80AFB3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81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0E033AF-79B1-D510-6CE8-BA74302DF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E325AEA-FBAB-779E-6788-9F580C51B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13EDBD-20CC-03DF-0ED9-7905E13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766D9A-B1C6-CD2E-F4CE-F585B5AE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B78722-E60F-C016-F090-308DA4AE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89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AD7DA-9E32-DCBC-E762-E35A18687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C1D06A-916A-954E-0A1E-2C00350CE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D2038A-F328-26EB-4AE2-9CB7C9881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356524-A7E2-4726-D808-EB36B178E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6092E9-4298-B98A-0D31-4A24E9B8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7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E120D-E6FC-A38A-64A5-9B1E3ECBD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A291AB-8783-4728-721D-38F0BAABA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216C0D-ED77-A3FB-1229-FCE39EA1D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B57139-F468-1448-0486-6D9CBED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20D690-EC57-B98E-4FC2-2FB8FFDF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01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85C2-83BE-42D5-3DE7-92680ABA9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C87756-A933-E82D-66D2-B7646A494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755375-16C8-5574-695A-60D9DBCF9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BD1AE7-070A-4A52-2987-A4853B6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7B5E17-350C-E2E2-5410-8E4302A0B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98C57B-CBCC-7C3F-7CBD-E81162A9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81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97D60-8BC1-58BC-EBAA-A847A8A0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B6BDD4-115F-D8CA-0064-ECB7BF97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4B1A95-FEA0-BB80-B80F-26BEEB8D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56F57FD-C18D-ACC2-3E26-383399C22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A6800B8-5A89-3659-6E0D-598FCDD46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8537C3-07D6-7906-D16B-4676D054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3A1AD1D-88D5-66CE-89A5-484E55BFB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EC0268-5B04-C8F4-0F08-B903C06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722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136F6-0B7C-66A0-7490-DD40388E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99C591-53E2-DF74-1E1F-07C789870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929033-2E7A-B7AD-B61B-FE14C5A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DCF8589-B67A-C76B-CC09-C3D5DEAC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56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B4D3460-FFE7-958F-586B-9BFFE2262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C7C810-2F7B-0E61-0932-43886D41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F72DF8-3C27-38CD-66C8-F539B84E9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121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E0C21-787F-3576-60BF-41F38D1E5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53A38E-F1C1-EAA3-9611-20908E183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F41D63B-308D-8003-BEE0-A63ED30DB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322E35-CA04-8648-B602-186061FD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F2AD8B-628E-8C0A-EF2B-45DC0C2E0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A8814-8522-4E64-84AB-60E849BB3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8111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24CEB-E003-1967-83B1-2B64CDA4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96F0B3A-AFB6-2A9B-AFDE-336FA49D1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A433E2-36AB-533F-1FFC-1B80458AA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D34FF4-3D2F-D8B2-018E-604F65121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13E818-AD0A-28D0-0396-8BE68DAF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E13F74-ADC1-893E-6E3F-5BEE44303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87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BE11EA-2C2C-191D-437B-F861E40D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A2EAAE-1478-C957-FDA7-BF0914797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03E5F-70FD-20E0-0E34-4C1ABE445D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A1614-DD6B-49CD-A247-1937CF1361F0}" type="datetimeFigureOut">
              <a:rPr lang="es-ES" smtClean="0"/>
              <a:t>10/11/25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6E6E05-48B7-BC6E-B500-FE11275A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FE8F6-C5E1-F0AC-B1BC-F784D9075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409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prias-project.org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E8145F-BF76-ADBA-F6B0-39E090E9A1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b="1" dirty="0"/>
              <a:t>Cáncer de Próstata Localizado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267336-9CDD-A3F2-82DB-C8534B4D79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0406"/>
            <a:ext cx="9144000" cy="1655762"/>
          </a:xfrm>
        </p:spPr>
        <p:txBody>
          <a:bodyPr/>
          <a:lstStyle/>
          <a:p>
            <a:r>
              <a:rPr lang="es-ES" dirty="0"/>
              <a:t>Raquel Sopeña Sutil</a:t>
            </a:r>
          </a:p>
          <a:p>
            <a:r>
              <a:rPr lang="es-ES" dirty="0"/>
              <a:t>Hospital Universitario 12 de Octubre</a:t>
            </a:r>
          </a:p>
          <a:p>
            <a:r>
              <a:rPr lang="es-ES" dirty="0"/>
              <a:t>Madrid</a:t>
            </a:r>
          </a:p>
        </p:txBody>
      </p:sp>
    </p:spTree>
    <p:extLst>
      <p:ext uri="{BB962C8B-B14F-4D97-AF65-F5344CB8AC3E}">
        <p14:creationId xmlns:p14="http://schemas.microsoft.com/office/powerpoint/2010/main" val="102538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4BCA0E-567D-2EDC-17B3-3182EB00D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514" y="500062"/>
            <a:ext cx="11049000" cy="1325563"/>
          </a:xfrm>
          <a:solidFill>
            <a:schemeClr val="bg1"/>
          </a:solidFill>
        </p:spPr>
        <p:txBody>
          <a:bodyPr/>
          <a:lstStyle/>
          <a:p>
            <a:r>
              <a:rPr lang="es-ES" b="1" dirty="0"/>
              <a:t>VIGILANCIA ACTIVA: Ampliación de criterios??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7B96160-F587-562C-7B75-ADB068494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372" y="2942673"/>
            <a:ext cx="10515600" cy="31870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s-ES" sz="2200" dirty="0"/>
              <a:t>Estadio clínico ≤ cT2</a:t>
            </a:r>
          </a:p>
          <a:p>
            <a:r>
              <a:rPr lang="es-ES" sz="2200" dirty="0"/>
              <a:t>ISUP GG 1 o GG 2 sin crecimiento cribiforme invasivo ni carcinoma intraductal</a:t>
            </a:r>
          </a:p>
          <a:p>
            <a:r>
              <a:rPr lang="es-ES" sz="2200" dirty="0"/>
              <a:t>PSA ≤ 20 ng/</a:t>
            </a:r>
            <a:r>
              <a:rPr lang="es-ES" sz="2200" dirty="0" err="1"/>
              <a:t>mL</a:t>
            </a:r>
            <a:endParaRPr lang="es-ES" sz="2200" dirty="0"/>
          </a:p>
          <a:p>
            <a:r>
              <a:rPr lang="es-ES" sz="2200" dirty="0"/>
              <a:t>PSA-D &lt; 0,25 ng/</a:t>
            </a:r>
            <a:r>
              <a:rPr lang="es-ES" sz="2200" dirty="0" err="1"/>
              <a:t>mL</a:t>
            </a:r>
            <a:r>
              <a:rPr lang="es-ES" sz="2200" dirty="0"/>
              <a:t>/</a:t>
            </a:r>
            <a:r>
              <a:rPr lang="es-ES" sz="2200" dirty="0" err="1"/>
              <a:t>cc</a:t>
            </a:r>
            <a:endParaRPr lang="es-ES" sz="2200" dirty="0"/>
          </a:p>
          <a:p>
            <a:r>
              <a:rPr lang="es-ES" sz="2200" dirty="0"/>
              <a:t>Número de cilindros positivos:</a:t>
            </a:r>
          </a:p>
          <a:p>
            <a:pPr lvl="1"/>
            <a:r>
              <a:rPr lang="es-ES" sz="2200" dirty="0"/>
              <a:t>ISUP GG 1: sin límite</a:t>
            </a:r>
          </a:p>
          <a:p>
            <a:pPr lvl="1"/>
            <a:r>
              <a:rPr lang="es-ES" sz="2200" dirty="0"/>
              <a:t>ISUP GG 2 (</a:t>
            </a:r>
            <a:r>
              <a:rPr lang="es-ES" sz="2200" dirty="0">
                <a:highlight>
                  <a:srgbClr val="FFFF00"/>
                </a:highlight>
              </a:rPr>
              <a:t>sin cribiforme/intraductal</a:t>
            </a:r>
            <a:r>
              <a:rPr lang="es-ES" sz="2200" dirty="0"/>
              <a:t>): ≤ 50% de los cilindros sistemáticos positivos</a:t>
            </a:r>
            <a:br>
              <a:rPr lang="es-ES" sz="2200" dirty="0"/>
            </a:br>
            <a:r>
              <a:rPr lang="es-ES" sz="2200" dirty="0"/>
              <a:t>(múltiples cilindros positivos de una misma lesión en RMN cuentan como uno solo)</a:t>
            </a:r>
          </a:p>
          <a:p>
            <a:endParaRPr lang="es-ES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ADF8F90-3A82-CA29-6079-D22F0E5E4F0D}"/>
              </a:ext>
            </a:extLst>
          </p:cNvPr>
          <p:cNvSpPr txBox="1"/>
          <p:nvPr/>
        </p:nvSpPr>
        <p:spPr>
          <a:xfrm>
            <a:off x="838200" y="1825625"/>
            <a:ext cx="113011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El </a:t>
            </a:r>
            <a:r>
              <a:rPr lang="es-ES" sz="2400" b="1" dirty="0"/>
              <a:t>estudio prospectivo PRIAS</a:t>
            </a:r>
            <a:r>
              <a:rPr lang="es-ES" sz="2400" dirty="0"/>
              <a:t> sobre VA amplió sus criterios de inclusión al incorporar </a:t>
            </a:r>
            <a:r>
              <a:rPr lang="es-ES" sz="2400" b="1" dirty="0">
                <a:highlight>
                  <a:srgbClr val="FFFF00"/>
                </a:highlight>
              </a:rPr>
              <a:t>RMN y biopsias dirigidas + sistemáticas </a:t>
            </a:r>
            <a:r>
              <a:rPr lang="es-ES" sz="2400" dirty="0"/>
              <a:t>[</a:t>
            </a:r>
            <a:r>
              <a:rPr lang="es-ES" sz="2400" dirty="0">
                <a:hlinkClick r:id="rId2"/>
              </a:rPr>
              <a:t>https://prias-project.org</a:t>
            </a:r>
            <a:r>
              <a:rPr lang="es-ES" sz="2400" dirty="0"/>
              <a:t>]:</a:t>
            </a:r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85757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C4366-BC20-1ECE-21C8-3E614395A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VIGILANCIA ACTIVA SEGUIMIENTO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7C07CC-F32E-6A6B-A675-3D6DFE1CF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6119"/>
            <a:ext cx="10515600" cy="540204"/>
          </a:xfrm>
        </p:spPr>
        <p:txBody>
          <a:bodyPr/>
          <a:lstStyle/>
          <a:p>
            <a:pPr marL="0" indent="0">
              <a:buNone/>
            </a:pPr>
            <a:r>
              <a:rPr lang="es-ES" dirty="0"/>
              <a:t>Esquemas diversos y heterogéneos, pero deben cumplir: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2ADF7EC-1CA3-30A7-F0D4-B15D3232142D}"/>
              </a:ext>
            </a:extLst>
          </p:cNvPr>
          <p:cNvSpPr txBox="1"/>
          <p:nvPr/>
        </p:nvSpPr>
        <p:spPr>
          <a:xfrm>
            <a:off x="2977242" y="2528082"/>
            <a:ext cx="184980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/>
              <a:t>PSA cada 6 meses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36F06F9-E2C4-5164-6F08-AA65E6E3163D}"/>
              </a:ext>
            </a:extLst>
          </p:cNvPr>
          <p:cNvSpPr txBox="1"/>
          <p:nvPr/>
        </p:nvSpPr>
        <p:spPr>
          <a:xfrm>
            <a:off x="2905586" y="3568842"/>
            <a:ext cx="197757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TR cada 12 meses (evitar si RM rutinaria)</a:t>
            </a:r>
          </a:p>
        </p:txBody>
      </p:sp>
      <p:pic>
        <p:nvPicPr>
          <p:cNvPr id="7" name="Imagen 6" descr="Tubo de ensayo con sangre">
            <a:extLst>
              <a:ext uri="{FF2B5EF4-FFF2-40B4-BE49-F238E27FC236}">
                <a16:creationId xmlns:a16="http://schemas.microsoft.com/office/drawing/2014/main" id="{07B13C64-36F5-D664-0614-053ABDD90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73" y="2335648"/>
            <a:ext cx="1674158" cy="111610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132A436-8E79-112A-9729-25E37E7210BD}"/>
              </a:ext>
            </a:extLst>
          </p:cNvPr>
          <p:cNvSpPr txBox="1"/>
          <p:nvPr/>
        </p:nvSpPr>
        <p:spPr>
          <a:xfrm>
            <a:off x="531958" y="2767152"/>
            <a:ext cx="2146057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err="1"/>
              <a:t>Bx</a:t>
            </a:r>
            <a:r>
              <a:rPr lang="es-ES" dirty="0"/>
              <a:t> de confirmación </a:t>
            </a:r>
          </a:p>
          <a:p>
            <a:r>
              <a:rPr lang="es-ES" dirty="0"/>
              <a:t>(6-12 meses tras 1ª si no fue </a:t>
            </a:r>
            <a:r>
              <a:rPr lang="es-ES" dirty="0" err="1"/>
              <a:t>bx</a:t>
            </a:r>
            <a:r>
              <a:rPr lang="es-ES" dirty="0"/>
              <a:t> fusión + </a:t>
            </a:r>
            <a:r>
              <a:rPr lang="es-ES" dirty="0" err="1"/>
              <a:t>sist</a:t>
            </a:r>
            <a:r>
              <a:rPr lang="es-ES" dirty="0"/>
              <a:t> con RM previa)</a:t>
            </a:r>
          </a:p>
        </p:txBody>
      </p:sp>
      <p:pic>
        <p:nvPicPr>
          <p:cNvPr id="10" name="Imagen 9" descr="Persona con guantes quirúrgicos">
            <a:extLst>
              <a:ext uri="{FF2B5EF4-FFF2-40B4-BE49-F238E27FC236}">
                <a16:creationId xmlns:a16="http://schemas.microsoft.com/office/drawing/2014/main" id="{E5E37498-5518-229F-AACD-12A3A504A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7"/>
          <a:stretch>
            <a:fillRect/>
          </a:stretch>
        </p:blipFill>
        <p:spPr>
          <a:xfrm>
            <a:off x="5053173" y="3567847"/>
            <a:ext cx="1674158" cy="120033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A0A99DA-C403-1D64-FA60-455B200B529C}"/>
              </a:ext>
            </a:extLst>
          </p:cNvPr>
          <p:cNvSpPr txBox="1"/>
          <p:nvPr/>
        </p:nvSpPr>
        <p:spPr>
          <a:xfrm>
            <a:off x="9735217" y="2893700"/>
            <a:ext cx="194491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 err="1"/>
              <a:t>Bx</a:t>
            </a:r>
            <a:r>
              <a:rPr lang="es-ES" dirty="0"/>
              <a:t> rutinaria a los</a:t>
            </a:r>
          </a:p>
          <a:p>
            <a:r>
              <a:rPr lang="es-ES" dirty="0"/>
              <a:t>1, 4 y 7 años</a:t>
            </a:r>
          </a:p>
          <a:p>
            <a:r>
              <a:rPr lang="es-ES" dirty="0"/>
              <a:t>(Si hay cambios en RM hacerla antes)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AE47DD3B-CB52-2AC7-67D6-6A3F6D3A8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4884272"/>
            <a:ext cx="10515600" cy="1754326"/>
          </a:xfrm>
          <a:prstGeom prst="rect">
            <a:avLst/>
          </a:prstGeom>
          <a:solidFill>
            <a:srgbClr val="D5FC79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CONSENSO DETECTIVE: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 la 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RMN y otros parámetros (cinética y densidad del PSA &lt; 0.15)</a:t>
            </a: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se mantienen 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estables</a:t>
            </a: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puede 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omitirse la biopsia rutinaria</a:t>
            </a: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Ante 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cambios clínicos</a:t>
            </a:r>
            <a:r>
              <a:rPr kumimoji="0" lang="es-ES" alt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s-ES" altLang="es-ES" dirty="0">
                <a:solidFill>
                  <a:srgbClr val="000000"/>
                </a:solidFill>
                <a:latin typeface="Arial" panose="020B0604020202020204" pitchFamily="34" charset="0"/>
              </a:rPr>
              <a:t>hacer 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RMN con posible biopsia dirigida + </a:t>
            </a:r>
            <a:r>
              <a:rPr lang="es-ES" altLang="es-ES" b="1" dirty="0">
                <a:solidFill>
                  <a:srgbClr val="000000"/>
                </a:solidFill>
                <a:latin typeface="Arial" panose="020B0604020202020204" pitchFamily="34" charset="0"/>
              </a:rPr>
              <a:t>perilesional +/-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sistemática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Gráfico 13" descr="Comentario importante con relleno sólido">
            <a:extLst>
              <a:ext uri="{FF2B5EF4-FFF2-40B4-BE49-F238E27FC236}">
                <a16:creationId xmlns:a16="http://schemas.microsoft.com/office/drawing/2014/main" id="{99700BC6-3417-38F2-22C6-6010E504D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3400" y="5578475"/>
            <a:ext cx="914400" cy="9144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A21D0CB7-2439-FE9F-EB76-4436F3508B22}"/>
              </a:ext>
            </a:extLst>
          </p:cNvPr>
          <p:cNvSpPr txBox="1"/>
          <p:nvPr/>
        </p:nvSpPr>
        <p:spPr>
          <a:xfrm>
            <a:off x="7200760" y="2349010"/>
            <a:ext cx="206102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RM repetida si PSA en aumento y  </a:t>
            </a:r>
          </a:p>
          <a:p>
            <a:r>
              <a:rPr lang="es-ES" dirty="0"/>
              <a:t>PSA </a:t>
            </a:r>
            <a:r>
              <a:rPr lang="es-ES" dirty="0" err="1"/>
              <a:t>dt</a:t>
            </a:r>
            <a:r>
              <a:rPr lang="es-ES" dirty="0"/>
              <a:t>&lt; 3 años</a:t>
            </a:r>
          </a:p>
        </p:txBody>
      </p:sp>
      <p:pic>
        <p:nvPicPr>
          <p:cNvPr id="3075" name="Picture 3" descr="Resonancia Magnética Multiparamétrica de Próstata - Grupo VIVO">
            <a:extLst>
              <a:ext uri="{FF2B5EF4-FFF2-40B4-BE49-F238E27FC236}">
                <a16:creationId xmlns:a16="http://schemas.microsoft.com/office/drawing/2014/main" id="{489E7E19-AA41-9EA6-0339-CC20671B3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417" y="3334449"/>
            <a:ext cx="1487714" cy="148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34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48E2E-5B72-F539-EB3F-BD6D497AD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097B35-3E76-13E1-2CF5-93BA8ADEA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VA: Cuándo pasar a </a:t>
            </a:r>
            <a:r>
              <a:rPr lang="es-ES" b="1" dirty="0" err="1"/>
              <a:t>tto</a:t>
            </a:r>
            <a:r>
              <a:rPr lang="es-ES" b="1" dirty="0"/>
              <a:t> activo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530C4A-6682-CB3B-772F-5C34F47C7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6" y="1811110"/>
            <a:ext cx="10515600" cy="1831976"/>
          </a:xfrm>
          <a:solidFill>
            <a:srgbClr val="D5FC79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000" dirty="0"/>
              <a:t>Los </a:t>
            </a:r>
            <a:r>
              <a:rPr lang="es-ES" sz="2000" b="1" dirty="0"/>
              <a:t>criterios histopatológicos</a:t>
            </a:r>
            <a:r>
              <a:rPr lang="es-ES" sz="2000" dirty="0"/>
              <a:t> constituyen la razón más sólida para </a:t>
            </a:r>
            <a:r>
              <a:rPr lang="es-ES" sz="2000" b="1" dirty="0"/>
              <a:t>cambiar el manejo:</a:t>
            </a:r>
          </a:p>
          <a:p>
            <a:r>
              <a:rPr lang="es-ES" sz="2000" b="1" dirty="0"/>
              <a:t>reclasificación a ISUP GG 3</a:t>
            </a:r>
          </a:p>
          <a:p>
            <a:r>
              <a:rPr lang="es-ES" sz="2000" b="1" dirty="0"/>
              <a:t>detección de patrones de crecimiento cribiforme o intraductal</a:t>
            </a:r>
            <a:r>
              <a:rPr lang="es-ES" sz="2000" dirty="0"/>
              <a:t> en la biopsia sistemática.</a:t>
            </a:r>
          </a:p>
          <a:p>
            <a:r>
              <a:rPr lang="es-ES" sz="2000" b="1" dirty="0"/>
              <a:t>ISUP ≥ 2 </a:t>
            </a:r>
            <a:r>
              <a:rPr lang="es-ES" sz="2000" dirty="0"/>
              <a:t>con &gt; 50% de cilindros positivos (</a:t>
            </a:r>
            <a:r>
              <a:rPr lang="es-ES" sz="2000" dirty="0" err="1"/>
              <a:t>ó</a:t>
            </a:r>
            <a:r>
              <a:rPr lang="es-ES" sz="2000" dirty="0"/>
              <a:t> &gt;= 3 cilindros con &gt; 50% del cilindro afecto en </a:t>
            </a:r>
            <a:r>
              <a:rPr lang="es-ES" sz="2000" dirty="0" err="1"/>
              <a:t>bx</a:t>
            </a:r>
            <a:r>
              <a:rPr lang="es-ES" sz="2000" dirty="0"/>
              <a:t> convencional sin RM)</a:t>
            </a:r>
          </a:p>
          <a:p>
            <a:endParaRPr lang="es-ES" sz="2000" dirty="0"/>
          </a:p>
        </p:txBody>
      </p:sp>
      <p:pic>
        <p:nvPicPr>
          <p:cNvPr id="4" name="Gráfico 3" descr="Comentario importante con relleno sólido">
            <a:extLst>
              <a:ext uri="{FF2B5EF4-FFF2-40B4-BE49-F238E27FC236}">
                <a16:creationId xmlns:a16="http://schemas.microsoft.com/office/drawing/2014/main" id="{1C98A300-44B4-1E24-ED05-EA77612B9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5056" y="2162855"/>
            <a:ext cx="914400" cy="9144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2897AE5-DC9A-6901-722F-63BBDFE2CC46}"/>
              </a:ext>
            </a:extLst>
          </p:cNvPr>
          <p:cNvSpPr txBox="1"/>
          <p:nvPr/>
        </p:nvSpPr>
        <p:spPr>
          <a:xfrm>
            <a:off x="6201228" y="4528457"/>
            <a:ext cx="558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La </a:t>
            </a:r>
            <a:r>
              <a:rPr lang="es-ES" b="1" dirty="0"/>
              <a:t>ansiedad</a:t>
            </a:r>
            <a:r>
              <a:rPr lang="es-ES" dirty="0"/>
              <a:t> relacionada con la </a:t>
            </a:r>
            <a:r>
              <a:rPr lang="es-ES" b="1" dirty="0"/>
              <a:t>vigilancia activa (VA)</a:t>
            </a:r>
            <a:r>
              <a:rPr lang="es-ES" dirty="0"/>
              <a:t> se presenta en aprox. </a:t>
            </a:r>
            <a:r>
              <a:rPr lang="es-ES" b="1" dirty="0"/>
              <a:t>el 10% de los pacientes</a:t>
            </a:r>
            <a:r>
              <a:rPr lang="es-ES" dirty="0"/>
              <a:t>, y se ha reconocido como un </a:t>
            </a:r>
            <a:r>
              <a:rPr lang="es-ES" b="1" dirty="0"/>
              <a:t>motivo válido para pasar a tratamiento activo</a:t>
            </a:r>
            <a:endParaRPr lang="es-ES" dirty="0"/>
          </a:p>
        </p:txBody>
      </p:sp>
      <p:pic>
        <p:nvPicPr>
          <p:cNvPr id="11" name="Imagen 10" descr="Empresario anciano estresado en el trabajo">
            <a:extLst>
              <a:ext uri="{FF2B5EF4-FFF2-40B4-BE49-F238E27FC236}">
                <a16:creationId xmlns:a16="http://schemas.microsoft.com/office/drawing/2014/main" id="{F48A1C5D-48D8-0E1A-3E2C-6D75D2E9A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3" y="3999178"/>
            <a:ext cx="4001886" cy="266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20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2C6DB-F155-8E57-E8C2-AC29EB998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A58BC-FD00-E446-4160-44ED0E614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VIGILANCIA ACTIVA</a:t>
            </a:r>
          </a:p>
        </p:txBody>
      </p:sp>
      <p:pic>
        <p:nvPicPr>
          <p:cNvPr id="4" name="Imagen 3" descr="Gráfico&#10;&#10;Descripción generada automáticamente">
            <a:extLst>
              <a:ext uri="{FF2B5EF4-FFF2-40B4-BE49-F238E27FC236}">
                <a16:creationId xmlns:a16="http://schemas.microsoft.com/office/drawing/2014/main" id="{BC15997E-CD5E-BDE8-4930-3275CAAEB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29" y="1345831"/>
            <a:ext cx="2445738" cy="546426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058DDC1-DEBD-F2B3-7A56-13782FC4EC58}"/>
              </a:ext>
            </a:extLst>
          </p:cNvPr>
          <p:cNvSpPr txBox="1"/>
          <p:nvPr/>
        </p:nvSpPr>
        <p:spPr>
          <a:xfrm>
            <a:off x="2801257" y="1690688"/>
            <a:ext cx="30925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highlight>
                  <a:srgbClr val="FFFF00"/>
                </a:highlight>
              </a:rPr>
              <a:t>Pérdida de PTEN </a:t>
            </a:r>
            <a:r>
              <a:rPr lang="es-ES" sz="2400" dirty="0"/>
              <a:t>es un </a:t>
            </a:r>
          </a:p>
          <a:p>
            <a:r>
              <a:rPr lang="es-ES" sz="2400" dirty="0"/>
              <a:t>potente indicador de</a:t>
            </a:r>
          </a:p>
          <a:p>
            <a:r>
              <a:rPr lang="es-ES" sz="2400" dirty="0"/>
              <a:t>progresión durante VA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C3287A0-3221-A4D3-6E26-6B25F65492F8}"/>
              </a:ext>
            </a:extLst>
          </p:cNvPr>
          <p:cNvSpPr txBox="1"/>
          <p:nvPr/>
        </p:nvSpPr>
        <p:spPr>
          <a:xfrm>
            <a:off x="2862612" y="2946780"/>
            <a:ext cx="2969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i="1" dirty="0" err="1"/>
              <a:t>Lokman</a:t>
            </a:r>
            <a:r>
              <a:rPr lang="es-ES" sz="1000" i="1" dirty="0"/>
              <a:t> U et al. </a:t>
            </a:r>
            <a:r>
              <a:rPr lang="es-ES" altLang="es-ES" sz="1000" i="1" dirty="0" err="1">
                <a:latin typeface="BlinkMacSystemFont"/>
              </a:rPr>
              <a:t>Eur</a:t>
            </a:r>
            <a:r>
              <a:rPr lang="es-ES" altLang="es-ES" sz="1000" i="1" dirty="0">
                <a:latin typeface="BlinkMacSystemFont"/>
              </a:rPr>
              <a:t> </a:t>
            </a:r>
            <a:r>
              <a:rPr lang="es-ES" altLang="es-ES" sz="1000" i="1" dirty="0" err="1">
                <a:latin typeface="BlinkMacSystemFont"/>
              </a:rPr>
              <a:t>Urol</a:t>
            </a:r>
            <a:r>
              <a:rPr lang="es-ES" altLang="es-ES" sz="1000" i="1" dirty="0">
                <a:latin typeface="BlinkMacSystemFont"/>
              </a:rPr>
              <a:t> Focus. 2018</a:t>
            </a:r>
            <a:endParaRPr lang="es-ES" altLang="es-ES" sz="1000" i="1" dirty="0">
              <a:latin typeface="Arial" panose="020B0604020202020204" pitchFamily="34" charset="0"/>
            </a:endParaRPr>
          </a:p>
          <a:p>
            <a:r>
              <a:rPr lang="es-ES" dirty="0"/>
              <a:t> </a:t>
            </a:r>
          </a:p>
        </p:txBody>
      </p:sp>
      <p:pic>
        <p:nvPicPr>
          <p:cNvPr id="9" name="Imagen 8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91CF8189-D3A8-9369-60FD-A8A152D5C7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2251"/>
          <a:stretch/>
        </p:blipFill>
        <p:spPr>
          <a:xfrm>
            <a:off x="7981790" y="1690688"/>
            <a:ext cx="4005581" cy="2512184"/>
          </a:xfrm>
          <a:prstGeom prst="rect">
            <a:avLst/>
          </a:prstGeom>
        </p:spPr>
      </p:pic>
      <p:pic>
        <p:nvPicPr>
          <p:cNvPr id="10" name="Imagen 9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CA08ADEC-89DF-A43B-01AB-3298843B76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911"/>
          <a:stretch/>
        </p:blipFill>
        <p:spPr>
          <a:xfrm>
            <a:off x="7981790" y="4398919"/>
            <a:ext cx="4210210" cy="251218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6F2FE135-D951-07D8-9EA3-0458589381BC}"/>
              </a:ext>
            </a:extLst>
          </p:cNvPr>
          <p:cNvSpPr txBox="1"/>
          <p:nvPr/>
        </p:nvSpPr>
        <p:spPr>
          <a:xfrm>
            <a:off x="3990895" y="4593003"/>
            <a:ext cx="421021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2400" b="1" dirty="0">
                <a:highlight>
                  <a:srgbClr val="FFFF00"/>
                </a:highlight>
              </a:rPr>
              <a:t>Mutaciones germinales en BRCA1,2 y ATM</a:t>
            </a:r>
          </a:p>
          <a:p>
            <a:r>
              <a:rPr lang="es-ES" sz="2400" dirty="0"/>
              <a:t>Mayor riesgo de padecer un ca de alto riesgo (</a:t>
            </a:r>
            <a:r>
              <a:rPr lang="es-ES" sz="2400" dirty="0" err="1"/>
              <a:t>upgrade</a:t>
            </a:r>
            <a:r>
              <a:rPr lang="es-ES" sz="2400" dirty="0"/>
              <a:t>)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7A8C73D-CB1E-0900-224D-9CF1976498CD}"/>
              </a:ext>
            </a:extLst>
          </p:cNvPr>
          <p:cNvSpPr txBox="1"/>
          <p:nvPr/>
        </p:nvSpPr>
        <p:spPr>
          <a:xfrm>
            <a:off x="3990895" y="6162663"/>
            <a:ext cx="213712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000" dirty="0">
                <a:solidFill>
                  <a:srgbClr val="000000"/>
                </a:solidFill>
                <a:latin typeface="Times"/>
              </a:rPr>
              <a:t>Carter HB et al.  </a:t>
            </a:r>
            <a:r>
              <a:rPr lang="es-ES" sz="1000" dirty="0" err="1">
                <a:solidFill>
                  <a:srgbClr val="000000"/>
                </a:solidFill>
                <a:latin typeface="Times"/>
              </a:rPr>
              <a:t>Eur</a:t>
            </a:r>
            <a:r>
              <a:rPr lang="es-ES" sz="1000" dirty="0">
                <a:solidFill>
                  <a:srgbClr val="000000"/>
                </a:solidFill>
                <a:latin typeface="Times"/>
              </a:rPr>
              <a:t> </a:t>
            </a:r>
            <a:r>
              <a:rPr lang="es-ES" sz="1000" dirty="0" err="1">
                <a:solidFill>
                  <a:srgbClr val="000000"/>
                </a:solidFill>
                <a:latin typeface="Times"/>
              </a:rPr>
              <a:t>Urol</a:t>
            </a:r>
            <a:r>
              <a:rPr lang="es-ES" sz="1000" dirty="0">
                <a:solidFill>
                  <a:srgbClr val="000000"/>
                </a:solidFill>
                <a:latin typeface="Times"/>
              </a:rPr>
              <a:t> . 2019 May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299342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9341-4408-D7B5-9A56-A4465EC68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DF360B-9A3B-2811-D1EA-C9332ABB8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CF13779E-437A-ED9D-FE34-D933B91F77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296" r="11232"/>
          <a:stretch/>
        </p:blipFill>
        <p:spPr>
          <a:xfrm>
            <a:off x="1278731" y="5500688"/>
            <a:ext cx="9334500" cy="10064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1ECA3C77-3D82-70F1-F3BC-E4FB264D8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930"/>
            <a:ext cx="5600700" cy="1125631"/>
          </a:xfrm>
          <a:prstGeom prst="rect">
            <a:avLst/>
          </a:prstGeom>
        </p:spPr>
      </p:pic>
      <p:pic>
        <p:nvPicPr>
          <p:cNvPr id="6" name="Imagen 5" descr="Interfaz de usuario gráfica, Texto, Aplicación, Correo electrónico&#10;&#10;Descripción generada automáticamente">
            <a:extLst>
              <a:ext uri="{FF2B5EF4-FFF2-40B4-BE49-F238E27FC236}">
                <a16:creationId xmlns:a16="http://schemas.microsoft.com/office/drawing/2014/main" id="{29403F03-3BBD-15EE-A3B6-C119CB544B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191"/>
          <a:stretch/>
        </p:blipFill>
        <p:spPr>
          <a:xfrm>
            <a:off x="2319337" y="1271629"/>
            <a:ext cx="7910513" cy="294041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Imagen 6" descr="Imagen que contiene interior, pájaro&#10;&#10;Descripción generada automáticamente">
            <a:extLst>
              <a:ext uri="{FF2B5EF4-FFF2-40B4-BE49-F238E27FC236}">
                <a16:creationId xmlns:a16="http://schemas.microsoft.com/office/drawing/2014/main" id="{995BF2D2-0A33-9571-3FCE-52C7F80F8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3" y="4353162"/>
            <a:ext cx="2403475" cy="100640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907222A-9718-1587-0D61-F775A40E6B6C}"/>
              </a:ext>
            </a:extLst>
          </p:cNvPr>
          <p:cNvSpPr txBox="1"/>
          <p:nvPr/>
        </p:nvSpPr>
        <p:spPr>
          <a:xfrm rot="19567946">
            <a:off x="1127866" y="3105834"/>
            <a:ext cx="963622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s-ES" sz="3600" dirty="0"/>
              <a:t>No </a:t>
            </a:r>
            <a:r>
              <a:rPr lang="es-ES" sz="3600" dirty="0" err="1"/>
              <a:t>consensus</a:t>
            </a:r>
            <a:r>
              <a:rPr lang="es-ES" sz="3600" dirty="0"/>
              <a:t> </a:t>
            </a:r>
            <a:r>
              <a:rPr lang="es-ES" sz="3600" dirty="0" err="1"/>
              <a:t>for</a:t>
            </a:r>
            <a:r>
              <a:rPr lang="es-ES" sz="3600" dirty="0"/>
              <a:t> AS in DNA </a:t>
            </a:r>
            <a:r>
              <a:rPr lang="es-ES" sz="3600" dirty="0" err="1"/>
              <a:t>repair</a:t>
            </a:r>
            <a:r>
              <a:rPr lang="es-ES" sz="3600" dirty="0"/>
              <a:t> gene </a:t>
            </a:r>
            <a:r>
              <a:rPr lang="es-ES" sz="3600" dirty="0" err="1"/>
              <a:t>mutations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292802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098479-A054-D10C-CB9E-94B5CC89B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29" y="1022951"/>
            <a:ext cx="2692400" cy="1325563"/>
          </a:xfrm>
        </p:spPr>
        <p:txBody>
          <a:bodyPr>
            <a:normAutofit/>
          </a:bodyPr>
          <a:lstStyle/>
          <a:p>
            <a:r>
              <a:rPr lang="es-ES" b="1" dirty="0"/>
              <a:t>VA vs WW</a:t>
            </a:r>
          </a:p>
        </p:txBody>
      </p:sp>
      <p:pic>
        <p:nvPicPr>
          <p:cNvPr id="5" name="Imagen 4" descr="Tabla&#10;&#10;El contenido generado por IA puede ser incorrecto.">
            <a:extLst>
              <a:ext uri="{FF2B5EF4-FFF2-40B4-BE49-F238E27FC236}">
                <a16:creationId xmlns:a16="http://schemas.microsoft.com/office/drawing/2014/main" id="{B092CA57-88ED-52B2-61FC-E27301B35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03" y="602037"/>
            <a:ext cx="9474497" cy="60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5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8F0CC0-EFAE-2FCA-7286-36732BFC8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PROSTATECTOMÍA RADICAL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B035B07-82D2-6624-2A95-8CE69F54289B}"/>
              </a:ext>
            </a:extLst>
          </p:cNvPr>
          <p:cNvSpPr txBox="1"/>
          <p:nvPr/>
        </p:nvSpPr>
        <p:spPr>
          <a:xfrm>
            <a:off x="5021943" y="2423886"/>
            <a:ext cx="1946302" cy="369332"/>
          </a:xfrm>
          <a:prstGeom prst="rect">
            <a:avLst/>
          </a:prstGeom>
          <a:gradFill flip="none" rotWithShape="1">
            <a:gsLst>
              <a:gs pos="0">
                <a:srgbClr val="73FDD6">
                  <a:tint val="66000"/>
                  <a:satMod val="160000"/>
                </a:srgbClr>
              </a:gs>
              <a:gs pos="50000">
                <a:srgbClr val="73FDD6">
                  <a:tint val="44500"/>
                  <a:satMod val="160000"/>
                </a:srgbClr>
              </a:gs>
              <a:gs pos="100000">
                <a:srgbClr val="73FDD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es-ES" dirty="0"/>
              <a:t>Control oncológico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E07A66B-A5E5-D81C-5646-725642626618}"/>
              </a:ext>
            </a:extLst>
          </p:cNvPr>
          <p:cNvSpPr txBox="1"/>
          <p:nvPr/>
        </p:nvSpPr>
        <p:spPr>
          <a:xfrm>
            <a:off x="3534021" y="4498584"/>
            <a:ext cx="1299843" cy="369332"/>
          </a:xfrm>
          <a:prstGeom prst="rect">
            <a:avLst/>
          </a:prstGeom>
          <a:gradFill flip="none" rotWithShape="1">
            <a:gsLst>
              <a:gs pos="0">
                <a:srgbClr val="D5FC79">
                  <a:tint val="66000"/>
                  <a:satMod val="160000"/>
                </a:srgbClr>
              </a:gs>
              <a:gs pos="50000">
                <a:srgbClr val="D5FC79">
                  <a:tint val="44500"/>
                  <a:satMod val="160000"/>
                </a:srgbClr>
              </a:gs>
              <a:gs pos="100000">
                <a:srgbClr val="D5FC79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es-ES" dirty="0"/>
              <a:t>Continencia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560A8A6-37C8-DC75-FFA4-9F991F89BEB4}"/>
              </a:ext>
            </a:extLst>
          </p:cNvPr>
          <p:cNvSpPr txBox="1"/>
          <p:nvPr/>
        </p:nvSpPr>
        <p:spPr>
          <a:xfrm>
            <a:off x="6618514" y="4662652"/>
            <a:ext cx="1569853" cy="369332"/>
          </a:xfrm>
          <a:prstGeom prst="rect">
            <a:avLst/>
          </a:prstGeom>
          <a:gradFill flip="none" rotWithShape="1">
            <a:gsLst>
              <a:gs pos="0">
                <a:srgbClr val="009193">
                  <a:tint val="66000"/>
                  <a:satMod val="160000"/>
                </a:srgbClr>
              </a:gs>
              <a:gs pos="50000">
                <a:srgbClr val="009193">
                  <a:tint val="44500"/>
                  <a:satMod val="160000"/>
                </a:srgbClr>
              </a:gs>
              <a:gs pos="100000">
                <a:srgbClr val="009193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es-ES" dirty="0"/>
              <a:t>Función eréctil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DA5C01D-2782-566C-D3EF-041091784200}"/>
              </a:ext>
            </a:extLst>
          </p:cNvPr>
          <p:cNvSpPr txBox="1"/>
          <p:nvPr/>
        </p:nvSpPr>
        <p:spPr>
          <a:xfrm>
            <a:off x="7830457" y="3300827"/>
            <a:ext cx="1647887" cy="369332"/>
          </a:xfrm>
          <a:prstGeom prst="rect">
            <a:avLst/>
          </a:prstGeom>
          <a:gradFill flip="none" rotWithShape="1">
            <a:gsLst>
              <a:gs pos="0">
                <a:srgbClr val="76D6FF">
                  <a:tint val="66000"/>
                  <a:satMod val="160000"/>
                </a:srgbClr>
              </a:gs>
              <a:gs pos="50000">
                <a:srgbClr val="76D6FF">
                  <a:tint val="44500"/>
                  <a:satMod val="160000"/>
                </a:srgbClr>
              </a:gs>
              <a:gs pos="100000">
                <a:srgbClr val="76D6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es-ES" dirty="0"/>
              <a:t>Complicaciones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86FFA16-6ADF-A56E-3665-B9282A40DD19}"/>
              </a:ext>
            </a:extLst>
          </p:cNvPr>
          <p:cNvSpPr txBox="1"/>
          <p:nvPr/>
        </p:nvSpPr>
        <p:spPr>
          <a:xfrm>
            <a:off x="2974541" y="3300827"/>
            <a:ext cx="1118961" cy="369332"/>
          </a:xfrm>
          <a:prstGeom prst="rect">
            <a:avLst/>
          </a:prstGeom>
          <a:gradFill flip="none" rotWithShape="1">
            <a:gsLst>
              <a:gs pos="0">
                <a:srgbClr val="00FA00">
                  <a:tint val="66000"/>
                  <a:satMod val="160000"/>
                </a:srgbClr>
              </a:gs>
              <a:gs pos="50000">
                <a:srgbClr val="00FA00">
                  <a:tint val="44500"/>
                  <a:satMod val="160000"/>
                </a:srgbClr>
              </a:gs>
              <a:gs pos="100000">
                <a:srgbClr val="00FA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none" rtlCol="0">
            <a:spAutoFit/>
          </a:bodyPr>
          <a:lstStyle/>
          <a:p>
            <a:r>
              <a:rPr lang="es-ES" dirty="0"/>
              <a:t>Márgenes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E8D81B8-357D-3283-268F-EB930E9B997E}"/>
              </a:ext>
            </a:extLst>
          </p:cNvPr>
          <p:cNvSpPr txBox="1"/>
          <p:nvPr/>
        </p:nvSpPr>
        <p:spPr>
          <a:xfrm>
            <a:off x="4826852" y="3435743"/>
            <a:ext cx="2278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>
                <a:highlight>
                  <a:srgbClr val="00FFFF"/>
                </a:highlight>
              </a:rPr>
              <a:t>PENTAFECTA</a:t>
            </a:r>
          </a:p>
        </p:txBody>
      </p:sp>
    </p:spTree>
    <p:extLst>
      <p:ext uri="{BB962C8B-B14F-4D97-AF65-F5344CB8AC3E}">
        <p14:creationId xmlns:p14="http://schemas.microsoft.com/office/powerpoint/2010/main" val="23026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53F258FF-5C33-D9A0-9EB3-E9DFD1B225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092784"/>
              </p:ext>
            </p:extLst>
          </p:nvPr>
        </p:nvGraphicFramePr>
        <p:xfrm>
          <a:off x="586013" y="205378"/>
          <a:ext cx="11019972" cy="64973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73324">
                  <a:extLst>
                    <a:ext uri="{9D8B030D-6E8A-4147-A177-3AD203B41FA5}">
                      <a16:colId xmlns:a16="http://schemas.microsoft.com/office/drawing/2014/main" val="213454406"/>
                    </a:ext>
                  </a:extLst>
                </a:gridCol>
                <a:gridCol w="4042179">
                  <a:extLst>
                    <a:ext uri="{9D8B030D-6E8A-4147-A177-3AD203B41FA5}">
                      <a16:colId xmlns:a16="http://schemas.microsoft.com/office/drawing/2014/main" val="1296516447"/>
                    </a:ext>
                  </a:extLst>
                </a:gridCol>
                <a:gridCol w="3304469">
                  <a:extLst>
                    <a:ext uri="{9D8B030D-6E8A-4147-A177-3AD203B41FA5}">
                      <a16:colId xmlns:a16="http://schemas.microsoft.com/office/drawing/2014/main" val="1296615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Evidencia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Recomendación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452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TEJIDO ADIPOSO ANTERIOR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MTX en 1.3% de pacientes con RI y RA.</a:t>
                      </a:r>
                      <a:r>
                        <a:rPr lang="es-ES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Extirpar para exponer la f. </a:t>
                      </a:r>
                      <a:r>
                        <a:rPr lang="es-ES" dirty="0" err="1"/>
                        <a:t>endopélvica</a:t>
                      </a:r>
                      <a:r>
                        <a:rPr lang="es-ES" dirty="0"/>
                        <a:t> y </a:t>
                      </a:r>
                      <a:r>
                        <a:rPr lang="es-ES" b="1" dirty="0"/>
                        <a:t>enviar a AP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9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COMPLEJO VENOSO DORSAL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/>
                        <a:t>En </a:t>
                      </a:r>
                      <a:r>
                        <a:rPr lang="es-ES" dirty="0" err="1"/>
                        <a:t>Qx</a:t>
                      </a:r>
                      <a:r>
                        <a:rPr lang="es-ES" dirty="0"/>
                        <a:t> abierta reduce la pérdida de sangre y tasa de trasfusión </a:t>
                      </a:r>
                      <a:r>
                        <a:rPr lang="es-ES" baseline="30000" dirty="0"/>
                        <a:t>2</a:t>
                      </a:r>
                      <a:r>
                        <a:rPr lang="es-ES" dirty="0"/>
                        <a:t>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dirty="0"/>
                        <a:t>En </a:t>
                      </a:r>
                      <a:r>
                        <a:rPr lang="es-ES" dirty="0" err="1"/>
                        <a:t>qx</a:t>
                      </a:r>
                      <a:r>
                        <a:rPr lang="es-ES" dirty="0"/>
                        <a:t> robótica no </a:t>
                      </a:r>
                      <a:r>
                        <a:rPr lang="es-ES" dirty="0" err="1"/>
                        <a:t>dif</a:t>
                      </a:r>
                      <a:r>
                        <a:rPr lang="es-ES" dirty="0"/>
                        <a:t> . Mejor tasa de continencia a 5 </a:t>
                      </a:r>
                      <a:r>
                        <a:rPr lang="es-ES" dirty="0" err="1"/>
                        <a:t>mesed</a:t>
                      </a:r>
                      <a:r>
                        <a:rPr lang="es-ES" dirty="0"/>
                        <a:t> si no se liga (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61% vs. 40%; p &lt; 0.01)</a:t>
                      </a:r>
                      <a:r>
                        <a:rPr lang="es-ES" sz="1800" b="0" u="none" strike="noStrike" kern="1200" baseline="30000" dirty="0">
                          <a:solidFill>
                            <a:schemeClr val="dk1"/>
                          </a:solidFill>
                          <a:effectLst/>
                        </a:rPr>
                        <a:t>3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Ligar o no el CVD Y usar suturas o grapadora, dependerá de la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experiencia del cirujano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y de los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recursos disponibles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096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CONSERVACIÓN DE BNV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endParaRPr lang="es-ES" sz="1800" b="0" u="none" strike="noStrike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endParaRPr lang="es-ES" sz="1800" b="0" u="none" strike="noStrike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Conservación bilateral: mejor continencia urinaria a los 12 m (RR 1.08; p &lt; 0.0001)</a:t>
                      </a:r>
                      <a:r>
                        <a:rPr lang="es-ES" sz="1800" b="0" u="none" strike="noStrike" kern="1200" baseline="30000" dirty="0">
                          <a:solidFill>
                            <a:schemeClr val="dk1"/>
                          </a:solidFill>
                          <a:effectLst/>
                        </a:rPr>
                        <a:t>4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baseline="0" dirty="0">
                          <a:solidFill>
                            <a:schemeClr val="dk1"/>
                          </a:solidFill>
                          <a:effectLst/>
                        </a:rPr>
                        <a:t>Plano </a:t>
                      </a:r>
                      <a:r>
                        <a:rPr lang="es-ES" sz="1800" b="0" u="none" strike="noStrike" kern="1200" baseline="0" dirty="0" err="1">
                          <a:solidFill>
                            <a:schemeClr val="dk1"/>
                          </a:solidFill>
                          <a:effectLst/>
                        </a:rPr>
                        <a:t>intrafascial</a:t>
                      </a:r>
                      <a:r>
                        <a:rPr lang="es-ES" sz="1800" b="0" u="none" strike="noStrike" kern="1200" baseline="0" dirty="0">
                          <a:solidFill>
                            <a:schemeClr val="dk1"/>
                          </a:solidFill>
                          <a:effectLst/>
                        </a:rPr>
                        <a:t> mejores resultados funcionales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RR de 1.5 de márgenes positivos en el lado donde se preservaron BNV</a:t>
                      </a:r>
                      <a:r>
                        <a:rPr lang="es-ES" sz="1800" b="0" u="none" strike="noStrike" kern="1200" baseline="30000" dirty="0">
                          <a:solidFill>
                            <a:schemeClr val="dk1"/>
                          </a:solidFill>
                          <a:effectLst/>
                        </a:rPr>
                        <a:t>5</a:t>
                      </a:r>
                      <a:endParaRPr lang="es-ES" b="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Deben tenerse en cuenta los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factores de riesgo preoperatorios de EEC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PSA,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densidad de PSA,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estadio clínico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ISUP,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PIRADS,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presencia de EEC o longitud de contacto capsular en la MRI.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346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VESÍCULAS SEMINALES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endParaRPr lang="es-ES" b="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Extirpación completa de las VS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debe seguir siendo el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procedimiento estándar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74461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18A343A1-159A-AC7D-6E70-85882EAE5D5C}"/>
              </a:ext>
            </a:extLst>
          </p:cNvPr>
          <p:cNvSpPr txBox="1"/>
          <p:nvPr/>
        </p:nvSpPr>
        <p:spPr>
          <a:xfrm>
            <a:off x="586013" y="6160179"/>
            <a:ext cx="561702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1000" dirty="0"/>
          </a:p>
          <a:p>
            <a:r>
              <a:rPr lang="es-ES" sz="1000" dirty="0"/>
              <a:t>3.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Lei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, Y., et al.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Eur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Urol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, 2011.</a:t>
            </a:r>
          </a:p>
          <a:p>
            <a:r>
              <a:rPr 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4.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Xiang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, P.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World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J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Surg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Oncol, 2024. </a:t>
            </a:r>
          </a:p>
          <a:p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5. Moris L et al.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Eur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Urol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Focus, 2022</a:t>
            </a:r>
            <a:endParaRPr lang="es-ES" altLang="es-ES" sz="1000" dirty="0">
              <a:latin typeface="Arial" panose="020B0604020202020204" pitchFamily="34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5550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93F91-1CD3-7C15-65CB-DC8723B9C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CF4B41D5-DDE6-D6B3-DB3F-A7ABE49BBA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1133663"/>
              </p:ext>
            </p:extLst>
          </p:nvPr>
        </p:nvGraphicFramePr>
        <p:xfrm>
          <a:off x="586013" y="205378"/>
          <a:ext cx="11019972" cy="62280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73324">
                  <a:extLst>
                    <a:ext uri="{9D8B030D-6E8A-4147-A177-3AD203B41FA5}">
                      <a16:colId xmlns:a16="http://schemas.microsoft.com/office/drawing/2014/main" val="213454406"/>
                    </a:ext>
                  </a:extLst>
                </a:gridCol>
                <a:gridCol w="4042179">
                  <a:extLst>
                    <a:ext uri="{9D8B030D-6E8A-4147-A177-3AD203B41FA5}">
                      <a16:colId xmlns:a16="http://schemas.microsoft.com/office/drawing/2014/main" val="1296516447"/>
                    </a:ext>
                  </a:extLst>
                </a:gridCol>
                <a:gridCol w="3304469">
                  <a:extLst>
                    <a:ext uri="{9D8B030D-6E8A-4147-A177-3AD203B41FA5}">
                      <a16:colId xmlns:a16="http://schemas.microsoft.com/office/drawing/2014/main" val="1296615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Evidencia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Recomendación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452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PRESERVACIÓN DE CUELLO VESICAL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s-ES" baseline="0" dirty="0"/>
                        <a:t>EC encontró </a:t>
                      </a:r>
                      <a:r>
                        <a:rPr lang="es-ES" baseline="0" dirty="0" err="1"/>
                        <a:t>dif</a:t>
                      </a:r>
                      <a:r>
                        <a:rPr lang="es-ES" baseline="0" dirty="0"/>
                        <a:t> en </a:t>
                      </a:r>
                      <a:r>
                        <a:rPr lang="es-ES" baseline="0" dirty="0" err="1"/>
                        <a:t>cotinencia</a:t>
                      </a:r>
                      <a:r>
                        <a:rPr lang="es-ES" baseline="0" dirty="0"/>
                        <a:t> a 1 y 4 años objetiva y subjetiva </a:t>
                      </a:r>
                      <a:r>
                        <a:rPr lang="es-ES" baseline="30000" dirty="0"/>
                        <a:t>6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es-ES" baseline="30000" dirty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s-ES" sz="1800" b="0" u="none" strike="noStrike" kern="1200" baseline="0" dirty="0">
                          <a:solidFill>
                            <a:schemeClr val="dk1"/>
                          </a:solidFill>
                          <a:effectLst/>
                        </a:rPr>
                        <a:t>tasa media de márgenes positivos del 4.9% con preservación del cuello vesical, frente a 1.9% sin preservación. </a:t>
                      </a:r>
                      <a:r>
                        <a:rPr lang="es-ES" sz="1800" b="0" u="none" strike="noStrike" kern="1200" baseline="30000" dirty="0">
                          <a:solidFill>
                            <a:schemeClr val="dk1"/>
                          </a:solidFill>
                          <a:effectLst/>
                        </a:rPr>
                        <a:t>7</a:t>
                      </a:r>
                      <a:endParaRPr lang="es-ES" b="0" baseline="30000" dirty="0"/>
                    </a:p>
                    <a:p>
                      <a:endParaRPr lang="es-ES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Preservación del cuello vesical debe realizarse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rutinariamente cuando el tumor está alejado de la base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, pero no es factible en presencia de un lóbulo medio grande o antecedente de RTUP</a:t>
                      </a:r>
                    </a:p>
                    <a:p>
                      <a:endParaRPr lang="es-ES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9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LONGITUD URETRA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Cada milímetro adicional de longitud uretral preoperatoria 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  <a:sym typeface="Wingdings" pitchFamily="2" charset="2"/>
                        </a:rPr>
                        <a:t> 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una recuperación más temprana de la continencia.</a:t>
                      </a:r>
                      <a:endParaRPr 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Preservación máxima de la longitud uretral durante la cirugía puede favorecer la 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continencia precoz</a:t>
                      </a:r>
                    </a:p>
                    <a:p>
                      <a:endParaRPr lang="es-ES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096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TIPO DE ANASTOMOSIS V-U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endParaRPr lang="es-ES" b="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No hay evidencia de alta calidad que favorezca una técnica sobre otra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  <a:br>
                        <a:rPr lang="es-ES" dirty="0"/>
                      </a:b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En la práctica, el método debe elegirse según la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experiencia y preferencia del cirujano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346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endParaRPr lang="es-ES" b="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S" sz="18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74461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F1D4CACD-B615-5692-D687-461A883F2CA7}"/>
              </a:ext>
            </a:extLst>
          </p:cNvPr>
          <p:cNvSpPr txBox="1"/>
          <p:nvPr/>
        </p:nvSpPr>
        <p:spPr>
          <a:xfrm>
            <a:off x="478970" y="6183086"/>
            <a:ext cx="5617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/>
              <a:t>6.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Nyarangi-Dix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, J.N., et al.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World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J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Urol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, 2018. 36: 349.</a:t>
            </a:r>
          </a:p>
          <a:p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7.  </a:t>
            </a:r>
            <a:r>
              <a:rPr lang="es-ES" altLang="es-ES" sz="1000" dirty="0" err="1">
                <a:solidFill>
                  <a:srgbClr val="152443"/>
                </a:solidFill>
                <a:latin typeface="Roboto" panose="02000000000000000000" pitchFamily="2" charset="0"/>
              </a:rPr>
              <a:t>Bellangino</a:t>
            </a:r>
            <a:r>
              <a:rPr lang="es-ES" altLang="es-ES" sz="1000" dirty="0">
                <a:solidFill>
                  <a:srgbClr val="152443"/>
                </a:solidFill>
                <a:latin typeface="Roboto" panose="02000000000000000000" pitchFamily="2" charset="0"/>
              </a:rPr>
              <a:t> et al. </a:t>
            </a:r>
            <a:r>
              <a:rPr lang="es-ES" altLang="es-ES" sz="1200" dirty="0" err="1">
                <a:solidFill>
                  <a:srgbClr val="152443"/>
                </a:solidFill>
                <a:latin typeface="Roboto" panose="02000000000000000000" pitchFamily="2" charset="0"/>
              </a:rPr>
              <a:t>Curr</a:t>
            </a:r>
            <a:r>
              <a:rPr lang="es-ES" altLang="es-ES" sz="12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200" dirty="0" err="1">
                <a:solidFill>
                  <a:srgbClr val="152443"/>
                </a:solidFill>
                <a:latin typeface="Roboto" panose="02000000000000000000" pitchFamily="2" charset="0"/>
              </a:rPr>
              <a:t>Urol</a:t>
            </a:r>
            <a:r>
              <a:rPr lang="es-ES" altLang="es-ES" sz="1200" dirty="0">
                <a:solidFill>
                  <a:srgbClr val="152443"/>
                </a:solidFill>
                <a:latin typeface="Roboto" panose="02000000000000000000" pitchFamily="2" charset="0"/>
              </a:rPr>
              <a:t> </a:t>
            </a:r>
            <a:r>
              <a:rPr lang="es-ES" altLang="es-ES" sz="1200" dirty="0" err="1">
                <a:solidFill>
                  <a:srgbClr val="152443"/>
                </a:solidFill>
                <a:latin typeface="Roboto" panose="02000000000000000000" pitchFamily="2" charset="0"/>
              </a:rPr>
              <a:t>Rep</a:t>
            </a:r>
            <a:r>
              <a:rPr lang="es-ES" altLang="es-ES" sz="1200" dirty="0">
                <a:solidFill>
                  <a:srgbClr val="152443"/>
                </a:solidFill>
                <a:latin typeface="Roboto" panose="02000000000000000000" pitchFamily="2" charset="0"/>
              </a:rPr>
              <a:t>, 2017. </a:t>
            </a:r>
            <a:endParaRPr lang="es-ES" altLang="es-ES" sz="1200" dirty="0">
              <a:latin typeface="Arial" panose="020B0604020202020204" pitchFamily="34" charset="0"/>
            </a:endParaRPr>
          </a:p>
          <a:p>
            <a:r>
              <a:rPr lang="es-ES" sz="1000" dirty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30246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FCBB5-051B-98CC-F474-541D9DD8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885525-AA45-A451-C1AC-2440433BD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24A6FFEC-B22E-9BF4-4BB2-4FA95A5DA0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339986"/>
              </p:ext>
            </p:extLst>
          </p:nvPr>
        </p:nvGraphicFramePr>
        <p:xfrm>
          <a:off x="2458356" y="180340"/>
          <a:ext cx="6977793" cy="6223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73324">
                  <a:extLst>
                    <a:ext uri="{9D8B030D-6E8A-4147-A177-3AD203B41FA5}">
                      <a16:colId xmlns:a16="http://schemas.microsoft.com/office/drawing/2014/main" val="213454406"/>
                    </a:ext>
                  </a:extLst>
                </a:gridCol>
                <a:gridCol w="3304469">
                  <a:extLst>
                    <a:ext uri="{9D8B030D-6E8A-4147-A177-3AD203B41FA5}">
                      <a16:colId xmlns:a16="http://schemas.microsoft.com/office/drawing/2014/main" val="1296615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Recomendación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452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DRENAJE PÉLVICO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si la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anastomosis es hermética </a:t>
                      </a:r>
                      <a:r>
                        <a:rPr lang="es-ES" sz="1800" b="1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intraoperatoriamente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,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no es necesario colocar drenaje pélvico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  <a:endParaRPr lang="es-ES" sz="1800" b="1" u="none" strike="noStrike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endParaRPr lang="es-ES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97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CATÉTER URINARIO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0" dirty="0"/>
                        <a:t>No antibiótico antes de su retirada.</a:t>
                      </a:r>
                    </a:p>
                    <a:p>
                      <a:r>
                        <a:rPr lang="es-ES" b="0" dirty="0"/>
                        <a:t>Si </a:t>
                      </a:r>
                      <a:r>
                        <a:rPr lang="es-ES" b="0" dirty="0" err="1"/>
                        <a:t>anatomosis</a:t>
                      </a:r>
                      <a:r>
                        <a:rPr lang="es-ES" b="0" dirty="0"/>
                        <a:t> estanca se puede hacer </a:t>
                      </a:r>
                      <a:r>
                        <a:rPr lang="es-ES" b="1" dirty="0"/>
                        <a:t>retirada precoz (2-3 días)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096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CISTOGRAFÍA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puede ser beneficiosa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en pacientes con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STUI, próstatas grandes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,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antecedentes de RTUP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o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reconstrucción del cuello vesical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346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RECONSTRUCCION ANTERIOR/POSTERIOR DE CUELLO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Dado que la evidencia es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contradictoria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,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no pueden emitirse recomendaciones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  <a:br>
                        <a:rPr lang="es-ES" dirty="0"/>
                      </a:b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No aumento de 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complicaciones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ni </a:t>
                      </a:r>
                      <a:r>
                        <a:rPr lang="es-ES" sz="1800" b="1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impacto oncológico negativo</a:t>
                      </a:r>
                      <a:r>
                        <a:rPr lang="es-ES" sz="18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 </a:t>
                      </a:r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175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85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6E5920-FF31-E0CF-B4B1-8F2DAEB0A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9659112" cy="1325563"/>
          </a:xfrm>
        </p:spPr>
        <p:txBody>
          <a:bodyPr/>
          <a:lstStyle/>
          <a:p>
            <a:r>
              <a:rPr lang="es-ES" b="1" dirty="0">
                <a:solidFill>
                  <a:srgbClr val="FF0000"/>
                </a:solidFill>
              </a:rPr>
              <a:t>Lo primero</a:t>
            </a:r>
            <a:r>
              <a:rPr lang="es-ES" dirty="0">
                <a:solidFill>
                  <a:srgbClr val="FF0000"/>
                </a:solidFill>
              </a:rPr>
              <a:t>…</a:t>
            </a:r>
            <a:r>
              <a:rPr lang="es-ES" dirty="0"/>
              <a:t> </a:t>
            </a:r>
            <a:r>
              <a:rPr lang="es-ES" b="1" dirty="0"/>
              <a:t>Evaluar estado de salud y expectativa de vida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4C746CF-551E-E844-8466-1AE4CB2313B4}"/>
              </a:ext>
            </a:extLst>
          </p:cNvPr>
          <p:cNvSpPr txBox="1"/>
          <p:nvPr/>
        </p:nvSpPr>
        <p:spPr>
          <a:xfrm>
            <a:off x="522734" y="2313782"/>
            <a:ext cx="500523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Importante en la toma de decisiones:</a:t>
            </a:r>
          </a:p>
          <a:p>
            <a:endParaRPr lang="es-ES" dirty="0"/>
          </a:p>
          <a:p>
            <a:pPr marL="285750" indent="-285750">
              <a:buFontTx/>
              <a:buChar char="-"/>
            </a:pPr>
            <a:r>
              <a:rPr lang="es-ES" dirty="0"/>
              <a:t>detección precoz</a:t>
            </a:r>
          </a:p>
          <a:p>
            <a:pPr marL="285750" indent="-285750">
              <a:buFontTx/>
              <a:buChar char="-"/>
            </a:pPr>
            <a:r>
              <a:rPr lang="es-ES" dirty="0"/>
              <a:t>el diagnóstico </a:t>
            </a:r>
          </a:p>
          <a:p>
            <a:pPr marL="285750" indent="-285750">
              <a:buFontTx/>
              <a:buChar char="-"/>
            </a:pPr>
            <a:r>
              <a:rPr lang="es-ES" b="1" dirty="0"/>
              <a:t>tratamiento del cáncer de próstata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0287B06-9DB9-CD5B-FCFF-C49D0AD5BF11}"/>
              </a:ext>
            </a:extLst>
          </p:cNvPr>
          <p:cNvSpPr txBox="1"/>
          <p:nvPr/>
        </p:nvSpPr>
        <p:spPr>
          <a:xfrm>
            <a:off x="6300466" y="2576634"/>
            <a:ext cx="536879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En 2030 el </a:t>
            </a:r>
            <a:r>
              <a:rPr lang="es-ES" b="1" dirty="0"/>
              <a:t>75% </a:t>
            </a:r>
            <a:r>
              <a:rPr lang="es-ES" dirty="0"/>
              <a:t>de los nuevos diagnósticos de CP serán en </a:t>
            </a:r>
            <a:r>
              <a:rPr lang="es-ES" b="1" dirty="0"/>
              <a:t>pacientes de &gt; 65 años </a:t>
            </a:r>
            <a:r>
              <a:rPr lang="es-ES" dirty="0"/>
              <a:t>en Europa y EEUU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2DB65C7-7814-714A-428F-79E6EB14CE3C}"/>
              </a:ext>
            </a:extLst>
          </p:cNvPr>
          <p:cNvSpPr txBox="1"/>
          <p:nvPr/>
        </p:nvSpPr>
        <p:spPr>
          <a:xfrm>
            <a:off x="1430594" y="4851401"/>
            <a:ext cx="9739745" cy="1200329"/>
          </a:xfrm>
          <a:prstGeom prst="rect">
            <a:avLst/>
          </a:prstGeom>
          <a:solidFill>
            <a:srgbClr val="D5FC7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dirty="0"/>
              <a:t>En la enfermedad localizada, una </a:t>
            </a:r>
            <a:r>
              <a:rPr lang="es-ES" sz="2400" b="1" dirty="0">
                <a:solidFill>
                  <a:srgbClr val="FF0000"/>
                </a:solidFill>
              </a:rPr>
              <a:t>esperanza de vida &gt; 10 años</a:t>
            </a:r>
            <a:r>
              <a:rPr lang="es-ES" sz="2400" dirty="0">
                <a:solidFill>
                  <a:srgbClr val="FF0000"/>
                </a:solidFill>
              </a:rPr>
              <a:t> </a:t>
            </a:r>
            <a:r>
              <a:rPr lang="es-ES" sz="2400" dirty="0"/>
              <a:t>es un requisito indispensable para obtener </a:t>
            </a:r>
            <a:r>
              <a:rPr lang="es-ES" sz="2400" b="1" dirty="0"/>
              <a:t>algún beneficio del tratamiento local </a:t>
            </a:r>
            <a:r>
              <a:rPr lang="es-ES" sz="2400" dirty="0"/>
              <a:t>(SCE). </a:t>
            </a:r>
          </a:p>
        </p:txBody>
      </p:sp>
      <p:pic>
        <p:nvPicPr>
          <p:cNvPr id="14" name="Gráfico 13" descr="Comentario importante con relleno sólido">
            <a:extLst>
              <a:ext uri="{FF2B5EF4-FFF2-40B4-BE49-F238E27FC236}">
                <a16:creationId xmlns:a16="http://schemas.microsoft.com/office/drawing/2014/main" id="{5904791D-11BE-6B6C-9AEA-D99BDF1EE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499436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75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E574F8-85BE-ED53-B509-94EC4472F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24" y="440872"/>
            <a:ext cx="10515600" cy="1325563"/>
          </a:xfrm>
        </p:spPr>
        <p:txBody>
          <a:bodyPr/>
          <a:lstStyle/>
          <a:p>
            <a:r>
              <a:rPr lang="es-ES" b="1" dirty="0"/>
              <a:t>LINFADENECTOMÍA PÉLVICA: cómo?</a:t>
            </a:r>
          </a:p>
        </p:txBody>
      </p:sp>
      <p:sp>
        <p:nvSpPr>
          <p:cNvPr id="4" name="CuadroTexto 5">
            <a:extLst>
              <a:ext uri="{FF2B5EF4-FFF2-40B4-BE49-F238E27FC236}">
                <a16:creationId xmlns:a16="http://schemas.microsoft.com/office/drawing/2014/main" id="{4C58B84A-0826-61C1-9690-B454206987C1}"/>
              </a:ext>
            </a:extLst>
          </p:cNvPr>
          <p:cNvSpPr txBox="1"/>
          <p:nvPr/>
        </p:nvSpPr>
        <p:spPr>
          <a:xfrm>
            <a:off x="308724" y="1681449"/>
            <a:ext cx="7833040" cy="22022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685800" marR="0" lvl="1" indent="-228600" algn="l" defTabSz="914400" rtl="0" fontAlgn="auto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 dirty="0">
                <a:uFillTx/>
              </a:rPr>
              <a:t>Limitado:</a:t>
            </a:r>
            <a:r>
              <a:rPr lang="es-ES" sz="1800" b="0" i="0" u="none" strike="noStrike" kern="1200" cap="none" spc="0" baseline="0" dirty="0">
                <a:uFillTx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</a:rPr>
              <a:t>ganglios obturadores</a:t>
            </a:r>
          </a:p>
          <a:p>
            <a:pPr marL="685800" marR="0" lvl="1" indent="-228600" algn="l" defTabSz="914400" rtl="0" fontAlgn="auto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 dirty="0">
                <a:uFillTx/>
              </a:rPr>
              <a:t>Estándar:</a:t>
            </a:r>
            <a:r>
              <a:rPr lang="es-ES" sz="1800" b="0" i="0" u="none" strike="noStrike" kern="1200" cap="none" spc="0" baseline="0" dirty="0">
                <a:uFillTx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</a:rPr>
              <a:t>obturador y ganglios ilíacos externos</a:t>
            </a:r>
          </a:p>
          <a:p>
            <a:pPr marL="685800" marR="0" lvl="1" indent="-228600" algn="l" defTabSz="914400" rtl="0" fontAlgn="auto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 dirty="0">
                <a:solidFill>
                  <a:srgbClr val="C00000"/>
                </a:solidFill>
                <a:uFillTx/>
              </a:rPr>
              <a:t>Extendido: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</a:rPr>
              <a:t>obturador, ganglios ilíacos externos e internos</a:t>
            </a:r>
          </a:p>
          <a:p>
            <a:pPr marL="685800" marR="0" lvl="1" indent="-228600" algn="l" defTabSz="914400" rtl="0" fontAlgn="auto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 dirty="0" err="1">
                <a:uFillTx/>
              </a:rPr>
              <a:t>Superextendido</a:t>
            </a:r>
            <a:r>
              <a:rPr lang="es-ES" sz="2400" b="1" i="0" u="none" strike="noStrike" kern="1200" cap="none" spc="0" baseline="0" dirty="0">
                <a:uFillTx/>
              </a:rPr>
              <a:t>:</a:t>
            </a:r>
            <a:r>
              <a:rPr lang="es-ES" sz="2400" b="1" i="0" u="none" strike="noStrike" kern="1200" cap="none" spc="0" baseline="0" dirty="0">
                <a:solidFill>
                  <a:srgbClr val="C00000"/>
                </a:solidFill>
                <a:uFillTx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</a:rPr>
              <a:t>EPLND más ilíaca común,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</a:rPr>
              <a:t>presacra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</a:rPr>
              <a:t> y/ u otros ganglios.</a:t>
            </a:r>
          </a:p>
        </p:txBody>
      </p:sp>
      <p:pic>
        <p:nvPicPr>
          <p:cNvPr id="6" name="Imagen 3">
            <a:extLst>
              <a:ext uri="{FF2B5EF4-FFF2-40B4-BE49-F238E27FC236}">
                <a16:creationId xmlns:a16="http://schemas.microsoft.com/office/drawing/2014/main" id="{52296300-EAE6-9A2A-E26C-C58C7E23D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-289"/>
            <a:ext cx="3048000" cy="363808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Marcador de contenido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059CC012-6F81-B945-B3E4-B958487AC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92200" y="4680332"/>
            <a:ext cx="10007600" cy="1333500"/>
          </a:xfr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AE2BCF41-B5E5-CCD8-8279-5E8C79B35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3784414"/>
            <a:ext cx="1498600" cy="7493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836C90A-A902-14F0-9F32-21E79481A17F}"/>
              </a:ext>
            </a:extLst>
          </p:cNvPr>
          <p:cNvSpPr/>
          <p:nvPr/>
        </p:nvSpPr>
        <p:spPr>
          <a:xfrm>
            <a:off x="838200" y="5039246"/>
            <a:ext cx="10261600" cy="44823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4880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39DB57F5-2F03-BAF8-F505-3FB131CB32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4161" b="27186"/>
          <a:stretch>
            <a:fillRect/>
          </a:stretch>
        </p:blipFill>
        <p:spPr>
          <a:xfrm>
            <a:off x="4554589" y="3798332"/>
            <a:ext cx="6402340" cy="3059668"/>
          </a:xfrm>
        </p:spPr>
      </p:pic>
      <p:pic>
        <p:nvPicPr>
          <p:cNvPr id="10" name="Imagen 9" descr="Tabla&#10;&#10;El contenido generado por IA puede ser incorrecto.">
            <a:extLst>
              <a:ext uri="{FF2B5EF4-FFF2-40B4-BE49-F238E27FC236}">
                <a16:creationId xmlns:a16="http://schemas.microsoft.com/office/drawing/2014/main" id="{AE7E3467-8D1B-D849-7E3B-96E5DBF77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01519" cy="6858000"/>
          </a:xfrm>
          <a:prstGeom prst="rect">
            <a:avLst/>
          </a:prstGeom>
        </p:spPr>
      </p:pic>
      <p:pic>
        <p:nvPicPr>
          <p:cNvPr id="12" name="Imagen 11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06E2A7CE-D357-AFC8-B74D-3648C4D81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164" y="231683"/>
            <a:ext cx="5242797" cy="211707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D04FA65-6DD5-7C14-DE8F-1B16AAF6BACA}"/>
              </a:ext>
            </a:extLst>
          </p:cNvPr>
          <p:cNvSpPr txBox="1"/>
          <p:nvPr/>
        </p:nvSpPr>
        <p:spPr>
          <a:xfrm>
            <a:off x="4236052" y="2438680"/>
            <a:ext cx="397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Mediana de seguimiento de 5.4 años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09C97F6-5F14-E4A9-23D9-DCBA6A4FDA0F}"/>
              </a:ext>
            </a:extLst>
          </p:cNvPr>
          <p:cNvSpPr txBox="1"/>
          <p:nvPr/>
        </p:nvSpPr>
        <p:spPr>
          <a:xfrm>
            <a:off x="4790660" y="2897939"/>
            <a:ext cx="286699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No diferencias en RBQ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93553E9-0DB6-A5D8-D53A-928A74A723C2}"/>
              </a:ext>
            </a:extLst>
          </p:cNvPr>
          <p:cNvSpPr txBox="1"/>
          <p:nvPr/>
        </p:nvSpPr>
        <p:spPr>
          <a:xfrm>
            <a:off x="5230724" y="4108783"/>
            <a:ext cx="5534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HR 0.75, 95% CI 0.64–0.88; p &lt; 0.001 a favor de </a:t>
            </a:r>
            <a:r>
              <a:rPr lang="es-ES" dirty="0" err="1"/>
              <a:t>LNDe</a:t>
            </a:r>
            <a:r>
              <a:rPr lang="es-ES" dirty="0"/>
              <a:t>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6C6726F-4B0F-3DA9-7EA2-CB08AC9F78B2}"/>
              </a:ext>
            </a:extLst>
          </p:cNvPr>
          <p:cNvSpPr txBox="1"/>
          <p:nvPr/>
        </p:nvSpPr>
        <p:spPr>
          <a:xfrm>
            <a:off x="5316324" y="3392858"/>
            <a:ext cx="6429196" cy="369332"/>
          </a:xfrm>
          <a:prstGeom prst="rect">
            <a:avLst/>
          </a:prstGeom>
          <a:solidFill>
            <a:srgbClr val="FF88FF"/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Diferencias riesgo de aparición de metástasis a distancia</a:t>
            </a:r>
          </a:p>
        </p:txBody>
      </p:sp>
    </p:spTree>
    <p:extLst>
      <p:ext uri="{BB962C8B-B14F-4D97-AF65-F5344CB8AC3E}">
        <p14:creationId xmlns:p14="http://schemas.microsoft.com/office/powerpoint/2010/main" val="290703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56FA63-AF3E-EEF7-EB56-4319D8C8B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¿A quién le hacemos LDN? Nomogramas</a:t>
            </a:r>
            <a:endParaRPr lang="es-ES" dirty="0"/>
          </a:p>
        </p:txBody>
      </p:sp>
      <p:pic>
        <p:nvPicPr>
          <p:cNvPr id="4" name="Imagen 6">
            <a:extLst>
              <a:ext uri="{FF2B5EF4-FFF2-40B4-BE49-F238E27FC236}">
                <a16:creationId xmlns:a16="http://schemas.microsoft.com/office/drawing/2014/main" id="{52C9D6AD-CC64-91E4-33E0-A52BA7CA3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271" y="2463850"/>
            <a:ext cx="1803763" cy="401669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n 13" descr="Tabla&#10;&#10;Descripción generada automáticamente con confianza baja">
            <a:extLst>
              <a:ext uri="{FF2B5EF4-FFF2-40B4-BE49-F238E27FC236}">
                <a16:creationId xmlns:a16="http://schemas.microsoft.com/office/drawing/2014/main" id="{86B7FC7B-296B-EB58-F9A9-F8A85E505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367" y="3640189"/>
            <a:ext cx="2878458" cy="28403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4" descr="Memorial Sloan Kettering Cancer Center in New York, NY - Rankings, Ratings  &amp; Photos | US News Best Hospitals Rankings">
            <a:extLst>
              <a:ext uri="{FF2B5EF4-FFF2-40B4-BE49-F238E27FC236}">
                <a16:creationId xmlns:a16="http://schemas.microsoft.com/office/drawing/2014/main" id="{85059CF6-F498-9E17-D26C-2A6F028B23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86073" y="1799173"/>
            <a:ext cx="2853202" cy="55848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15">
            <a:extLst>
              <a:ext uri="{FF2B5EF4-FFF2-40B4-BE49-F238E27FC236}">
                <a16:creationId xmlns:a16="http://schemas.microsoft.com/office/drawing/2014/main" id="{D0E5C609-122E-1AFA-98AC-CAE8614E5AC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5897"/>
          <a:stretch>
            <a:fillRect/>
          </a:stretch>
        </p:blipFill>
        <p:spPr>
          <a:xfrm>
            <a:off x="7800960" y="3771982"/>
            <a:ext cx="3458224" cy="186126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CuadroTexto 4">
            <a:extLst>
              <a:ext uri="{FF2B5EF4-FFF2-40B4-BE49-F238E27FC236}">
                <a16:creationId xmlns:a16="http://schemas.microsoft.com/office/drawing/2014/main" id="{A4457B7F-DAD8-7F70-7FC8-24C4F10A77DD}"/>
              </a:ext>
            </a:extLst>
          </p:cNvPr>
          <p:cNvSpPr txBox="1"/>
          <p:nvPr/>
        </p:nvSpPr>
        <p:spPr>
          <a:xfrm>
            <a:off x="6096000" y="5852897"/>
            <a:ext cx="1038310" cy="584775"/>
          </a:xfrm>
          <a:prstGeom prst="rect">
            <a:avLst/>
          </a:prstGeom>
          <a:solidFill>
            <a:srgbClr val="FF88FF"/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 dirty="0">
                <a:uFillTx/>
                <a:latin typeface="Bahnschrift Light Condensed" pitchFamily="34"/>
              </a:rPr>
              <a:t>&gt;5%</a:t>
            </a:r>
          </a:p>
        </p:txBody>
      </p:sp>
      <p:pic>
        <p:nvPicPr>
          <p:cNvPr id="10" name="Imagen 7">
            <a:extLst>
              <a:ext uri="{FF2B5EF4-FFF2-40B4-BE49-F238E27FC236}">
                <a16:creationId xmlns:a16="http://schemas.microsoft.com/office/drawing/2014/main" id="{96A4BBA9-30C7-6E76-C1E9-E4FAF1505D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5558" y="2373142"/>
            <a:ext cx="1108609" cy="110860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Imagen 8">
            <a:extLst>
              <a:ext uri="{FF2B5EF4-FFF2-40B4-BE49-F238E27FC236}">
                <a16:creationId xmlns:a16="http://schemas.microsoft.com/office/drawing/2014/main" id="{ED97747D-09FE-C8B4-5F46-040B8EE77F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6887" y="2297155"/>
            <a:ext cx="1305598" cy="130559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2" name="CuadroTexto 8">
            <a:extLst>
              <a:ext uri="{FF2B5EF4-FFF2-40B4-BE49-F238E27FC236}">
                <a16:creationId xmlns:a16="http://schemas.microsoft.com/office/drawing/2014/main" id="{CB7B3061-2CFA-8BBA-EE74-4297FE2D72D2}"/>
              </a:ext>
            </a:extLst>
          </p:cNvPr>
          <p:cNvSpPr txBox="1"/>
          <p:nvPr/>
        </p:nvSpPr>
        <p:spPr>
          <a:xfrm>
            <a:off x="7946696" y="1515830"/>
            <a:ext cx="2886331" cy="612284"/>
          </a:xfrm>
          <a:prstGeom prst="homePlate">
            <a:avLst/>
          </a:prstGeom>
          <a:solidFill>
            <a:srgbClr val="FF88FF"/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 dirty="0" err="1">
                <a:uFillTx/>
              </a:rPr>
              <a:t>Briganti</a:t>
            </a:r>
            <a:r>
              <a:rPr lang="es-ES" sz="3200" b="1" i="0" u="none" strike="noStrike" kern="1200" cap="none" spc="0" baseline="0" dirty="0">
                <a:uFillTx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7186091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4F0655-A7E7-2D40-4441-784158496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Nomograma que incorpora RM</a:t>
            </a:r>
          </a:p>
        </p:txBody>
      </p:sp>
      <p:pic>
        <p:nvPicPr>
          <p:cNvPr id="4" name="Imagen 5">
            <a:extLst>
              <a:ext uri="{FF2B5EF4-FFF2-40B4-BE49-F238E27FC236}">
                <a16:creationId xmlns:a16="http://schemas.microsoft.com/office/drawing/2014/main" id="{9254425A-37E2-4B16-D93A-CC23F41F9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52" y="2241133"/>
            <a:ext cx="10182977" cy="359243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CuadroTexto 8">
            <a:extLst>
              <a:ext uri="{FF2B5EF4-FFF2-40B4-BE49-F238E27FC236}">
                <a16:creationId xmlns:a16="http://schemas.microsoft.com/office/drawing/2014/main" id="{EBF590F8-0404-14BC-9D34-5D1BC849FF76}"/>
              </a:ext>
            </a:extLst>
          </p:cNvPr>
          <p:cNvSpPr txBox="1"/>
          <p:nvPr/>
        </p:nvSpPr>
        <p:spPr>
          <a:xfrm>
            <a:off x="807752" y="1642223"/>
            <a:ext cx="2886331" cy="612284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 dirty="0" err="1">
                <a:uFillTx/>
              </a:rPr>
              <a:t>Briganti</a:t>
            </a:r>
            <a:r>
              <a:rPr lang="es-ES" sz="3200" b="1" i="0" u="none" strike="noStrike" kern="1200" cap="none" spc="0" baseline="0" dirty="0">
                <a:uFillTx/>
              </a:rPr>
              <a:t> 2019</a:t>
            </a:r>
          </a:p>
        </p:txBody>
      </p:sp>
      <p:pic>
        <p:nvPicPr>
          <p:cNvPr id="6" name="Imagen 3">
            <a:extLst>
              <a:ext uri="{FF2B5EF4-FFF2-40B4-BE49-F238E27FC236}">
                <a16:creationId xmlns:a16="http://schemas.microsoft.com/office/drawing/2014/main" id="{772E7084-F275-8DBA-D073-9B3C95AC9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345" y="3575056"/>
            <a:ext cx="2258515" cy="225851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CuadroTexto 10">
            <a:extLst>
              <a:ext uri="{FF2B5EF4-FFF2-40B4-BE49-F238E27FC236}">
                <a16:creationId xmlns:a16="http://schemas.microsoft.com/office/drawing/2014/main" id="{F6087A76-6CD4-8D4E-0EFE-EB4BA258EF87}"/>
              </a:ext>
            </a:extLst>
          </p:cNvPr>
          <p:cNvSpPr txBox="1"/>
          <p:nvPr/>
        </p:nvSpPr>
        <p:spPr>
          <a:xfrm>
            <a:off x="5418989" y="5833571"/>
            <a:ext cx="1038310" cy="584775"/>
          </a:xfrm>
          <a:prstGeom prst="rect">
            <a:avLst/>
          </a:prstGeom>
          <a:solidFill>
            <a:schemeClr val="accent2"/>
          </a:solidFill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200" b="1" i="0" u="none" strike="noStrike" kern="1200" cap="none" spc="0" baseline="0" dirty="0">
                <a:uFillTx/>
                <a:latin typeface="Bahnschrift Light Condensed" pitchFamily="34"/>
              </a:rPr>
              <a:t>&gt;7%</a:t>
            </a:r>
          </a:p>
        </p:txBody>
      </p:sp>
    </p:spTree>
    <p:extLst>
      <p:ext uri="{BB962C8B-B14F-4D97-AF65-F5344CB8AC3E}">
        <p14:creationId xmlns:p14="http://schemas.microsoft.com/office/powerpoint/2010/main" val="3058363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A4BB39-6415-DDD2-F06E-D21FCF52F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23" y="365125"/>
            <a:ext cx="10959353" cy="13255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s-ES" b="1" dirty="0"/>
              <a:t>¿Qué ocurre si incluimos los datos de PET PSMA en los nomogramas de predicción de pN1?</a:t>
            </a:r>
          </a:p>
        </p:txBody>
      </p:sp>
      <p:pic>
        <p:nvPicPr>
          <p:cNvPr id="5" name="Marcador de contenido 4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AF66337A-207B-D3EE-64AD-0BC5AA0622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2303" y="1648759"/>
            <a:ext cx="9041042" cy="4844116"/>
          </a:xfrm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id="{F31ECC53-A918-0D18-6475-CFE56A12A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094" y="6504026"/>
            <a:ext cx="574903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Gandaglia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G, et al. </a:t>
            </a: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Eur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Urol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Oncol. 2023 Dec;6(6):543-552</a:t>
            </a:r>
            <a:endParaRPr kumimoji="0" lang="es-ES" altLang="es-E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686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45DC10-AC45-EF87-F4C4-EF637FE97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D90853A-A02B-597F-5C60-49727386447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89760" y="4320248"/>
          <a:ext cx="841248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1981432927"/>
                    </a:ext>
                  </a:extLst>
                </a:gridCol>
                <a:gridCol w="1201271">
                  <a:extLst>
                    <a:ext uri="{9D8B030D-6E8A-4147-A177-3AD203B41FA5}">
                      <a16:colId xmlns:a16="http://schemas.microsoft.com/office/drawing/2014/main" val="2555665596"/>
                    </a:ext>
                  </a:extLst>
                </a:gridCol>
                <a:gridCol w="2205317">
                  <a:extLst>
                    <a:ext uri="{9D8B030D-6E8A-4147-A177-3AD203B41FA5}">
                      <a16:colId xmlns:a16="http://schemas.microsoft.com/office/drawing/2014/main" val="1105388918"/>
                    </a:ext>
                  </a:extLst>
                </a:gridCol>
                <a:gridCol w="2491292">
                  <a:extLst>
                    <a:ext uri="{9D8B030D-6E8A-4147-A177-3AD203B41FA5}">
                      <a16:colId xmlns:a16="http://schemas.microsoft.com/office/drawing/2014/main" val="1497826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Modelo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AUC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/>
                        <a:t>ePLND</a:t>
                      </a:r>
                      <a:r>
                        <a:rPr lang="es-ES" dirty="0"/>
                        <a:t> evitadas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LNI no detectadas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75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/>
                        <a:t>Briganti</a:t>
                      </a:r>
                      <a:r>
                        <a:rPr lang="es-ES" dirty="0"/>
                        <a:t> 2002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1.9%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487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/>
                        <a:t>Briganti</a:t>
                      </a:r>
                      <a:r>
                        <a:rPr lang="es-ES" dirty="0"/>
                        <a:t>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2.8-6%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983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/>
                        <a:t>Briganti</a:t>
                      </a:r>
                      <a:r>
                        <a:rPr lang="es-ES" dirty="0"/>
                        <a:t>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5959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MSKCC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3-5%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229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Nuevo modelo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912708"/>
                  </a:ext>
                </a:extLst>
              </a:tr>
            </a:tbl>
          </a:graphicData>
        </a:graphic>
      </p:graphicFrame>
      <p:pic>
        <p:nvPicPr>
          <p:cNvPr id="7" name="Picture 2" descr="comparacion_modelos.png">
            <a:extLst>
              <a:ext uri="{FF2B5EF4-FFF2-40B4-BE49-F238E27FC236}">
                <a16:creationId xmlns:a16="http://schemas.microsoft.com/office/drawing/2014/main" id="{4831C07D-05B5-8609-8778-AF01FC15E4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986"/>
          <a:stretch>
            <a:fillRect/>
          </a:stretch>
        </p:blipFill>
        <p:spPr>
          <a:xfrm>
            <a:off x="2438400" y="139214"/>
            <a:ext cx="7315200" cy="4206875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365A40A7-ABBA-4D44-2503-F473B96DC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5554" y="6519446"/>
            <a:ext cx="574903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Gandaglia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G, et al. </a:t>
            </a: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Eur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kumimoji="0" lang="es-ES" altLang="es-ES" sz="16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Urol</a:t>
            </a:r>
            <a:r>
              <a:rPr kumimoji="0" lang="es-ES" altLang="es-ES" sz="16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Oncol. 2023 Dec;6(6):543-552</a:t>
            </a:r>
            <a:endParaRPr kumimoji="0" lang="es-ES" altLang="es-E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Placa 2">
            <a:extLst>
              <a:ext uri="{FF2B5EF4-FFF2-40B4-BE49-F238E27FC236}">
                <a16:creationId xmlns:a16="http://schemas.microsoft.com/office/drawing/2014/main" id="{5852EF20-39FD-0707-C74B-3BE09CAC767F}"/>
              </a:ext>
            </a:extLst>
          </p:cNvPr>
          <p:cNvSpPr/>
          <p:nvPr/>
        </p:nvSpPr>
        <p:spPr>
          <a:xfrm rot="19158442">
            <a:off x="3539175" y="3488312"/>
            <a:ext cx="4536388" cy="1038448"/>
          </a:xfrm>
          <a:prstGeom prst="plaqu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rgbClr val="FF0000"/>
                </a:solidFill>
              </a:rPr>
              <a:t>Pendiente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386874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474DE7-CB34-EF30-AB82-AB5E1171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RADIOTERAPIA EXTERNA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F181DE-BA87-7CEF-394A-F8CAED4687F6}"/>
              </a:ext>
            </a:extLst>
          </p:cNvPr>
          <p:cNvSpPr txBox="1"/>
          <p:nvPr/>
        </p:nvSpPr>
        <p:spPr>
          <a:xfrm>
            <a:off x="1632857" y="1561622"/>
            <a:ext cx="10080172" cy="923330"/>
          </a:xfrm>
          <a:prstGeom prst="rect">
            <a:avLst/>
          </a:prstGeom>
          <a:solidFill>
            <a:srgbClr val="D5FC79"/>
          </a:solidFill>
        </p:spPr>
        <p:txBody>
          <a:bodyPr wrap="square" rtlCol="0">
            <a:spAutoFit/>
          </a:bodyPr>
          <a:lstStyle/>
          <a:p>
            <a:r>
              <a:rPr lang="es-ES" dirty="0"/>
              <a:t>La </a:t>
            </a:r>
            <a:r>
              <a:rPr lang="es-ES" b="1" dirty="0"/>
              <a:t>radioterapia de intensidad modulada (IMRT)</a:t>
            </a:r>
            <a:r>
              <a:rPr lang="es-ES" dirty="0"/>
              <a:t> o la </a:t>
            </a:r>
            <a:r>
              <a:rPr lang="es-ES" b="1" dirty="0"/>
              <a:t>terapia de arco volumétrico modulada (VMAT)</a:t>
            </a:r>
            <a:r>
              <a:rPr lang="es-ES" dirty="0"/>
              <a:t> combinadas con </a:t>
            </a:r>
            <a:r>
              <a:rPr lang="es-ES" b="1" dirty="0"/>
              <a:t>radioterapia guiada por imagen (IGRT)</a:t>
            </a:r>
            <a:r>
              <a:rPr lang="es-ES" dirty="0"/>
              <a:t> son actualmente reconocidas como el </a:t>
            </a:r>
            <a:r>
              <a:rPr lang="es-ES" b="1" dirty="0"/>
              <a:t>estándar de tratamiento</a:t>
            </a:r>
            <a:r>
              <a:rPr lang="es-ES" dirty="0"/>
              <a:t> para la </a:t>
            </a:r>
            <a:r>
              <a:rPr lang="es-ES" b="1" dirty="0"/>
              <a:t>radioterapia externa (EBRT)</a:t>
            </a:r>
            <a:r>
              <a:rPr lang="es-ES" dirty="0"/>
              <a:t>.</a:t>
            </a:r>
          </a:p>
        </p:txBody>
      </p:sp>
      <p:pic>
        <p:nvPicPr>
          <p:cNvPr id="5" name="Gráfico 4" descr="Comentario importante con relleno sólido">
            <a:extLst>
              <a:ext uri="{FF2B5EF4-FFF2-40B4-BE49-F238E27FC236}">
                <a16:creationId xmlns:a16="http://schemas.microsoft.com/office/drawing/2014/main" id="{01C32B49-004F-C55A-7BFB-8553D270E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971" y="1561622"/>
            <a:ext cx="914400" cy="9144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1587EC8-7660-EFDB-9D26-EB62B740F953}"/>
              </a:ext>
            </a:extLst>
          </p:cNvPr>
          <p:cNvSpPr txBox="1"/>
          <p:nvPr/>
        </p:nvSpPr>
        <p:spPr>
          <a:xfrm>
            <a:off x="1040601" y="5379104"/>
            <a:ext cx="1071154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Se adaptan de forma automática y continua a los contornos del volumen objetivo </a:t>
            </a:r>
            <a:r>
              <a:rPr lang="es-ES" b="1" dirty="0"/>
              <a:t>disminuyendo los </a:t>
            </a:r>
            <a:r>
              <a:rPr lang="es-ES" b="1" dirty="0" err="1"/>
              <a:t>EAs</a:t>
            </a:r>
            <a:r>
              <a:rPr lang="es-ES" b="1" dirty="0"/>
              <a:t>.</a:t>
            </a:r>
          </a:p>
          <a:p>
            <a:pPr algn="ctr"/>
            <a:r>
              <a:rPr lang="es-ES" dirty="0"/>
              <a:t>El </a:t>
            </a:r>
            <a:r>
              <a:rPr lang="es-ES" b="1" dirty="0"/>
              <a:t>movimiento de órganos</a:t>
            </a:r>
            <a:r>
              <a:rPr lang="es-ES" dirty="0"/>
              <a:t> es crítico al escalar dosis con IMRT/VMAT. Se combinan con IGRT (marcadores de oro o TAC de haz cónico) que permiten </a:t>
            </a:r>
            <a:r>
              <a:rPr lang="es-ES" b="1" dirty="0"/>
              <a:t>corregir movimientos en tiempo real.</a:t>
            </a:r>
          </a:p>
        </p:txBody>
      </p:sp>
      <p:pic>
        <p:nvPicPr>
          <p:cNvPr id="11266" name="Picture 2" descr="Avances en radio oncología de tumores urologicos | Revista Médica Clínica  Las Condes">
            <a:extLst>
              <a:ext uri="{FF2B5EF4-FFF2-40B4-BE49-F238E27FC236}">
                <a16:creationId xmlns:a16="http://schemas.microsoft.com/office/drawing/2014/main" id="{844D3AC7-1DF5-74E9-2CCE-B196B2435D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4134" r="8695" b="7667"/>
          <a:stretch>
            <a:fillRect/>
          </a:stretch>
        </p:blipFill>
        <p:spPr bwMode="auto">
          <a:xfrm>
            <a:off x="1393371" y="2643547"/>
            <a:ext cx="3033486" cy="256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Representative dose distributions of a VMAT plan for high risk prostate...  | Download Scientific Diagram">
            <a:extLst>
              <a:ext uri="{FF2B5EF4-FFF2-40B4-BE49-F238E27FC236}">
                <a16:creationId xmlns:a16="http://schemas.microsoft.com/office/drawing/2014/main" id="{49CED84E-DD0E-B6F7-1F15-B52F0DAE8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2972" r="50000" b="47750"/>
          <a:stretch>
            <a:fillRect/>
          </a:stretch>
        </p:blipFill>
        <p:spPr bwMode="auto">
          <a:xfrm>
            <a:off x="6396372" y="2716573"/>
            <a:ext cx="4934857" cy="242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50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Tabla&#10;&#10;El contenido generado por IA puede ser incorrecto.">
            <a:extLst>
              <a:ext uri="{FF2B5EF4-FFF2-40B4-BE49-F238E27FC236}">
                <a16:creationId xmlns:a16="http://schemas.microsoft.com/office/drawing/2014/main" id="{3F641FB3-0FBB-CF3F-63E2-C84B3677A6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43" y="1734457"/>
            <a:ext cx="9268827" cy="5123543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A4F9A8F-455F-94BC-799F-DCF60B5A1BF6}"/>
              </a:ext>
            </a:extLst>
          </p:cNvPr>
          <p:cNvSpPr txBox="1"/>
          <p:nvPr/>
        </p:nvSpPr>
        <p:spPr>
          <a:xfrm>
            <a:off x="1262743" y="811127"/>
            <a:ext cx="9268827" cy="923330"/>
          </a:xfrm>
          <a:prstGeom prst="rect">
            <a:avLst/>
          </a:prstGeom>
          <a:solidFill>
            <a:srgbClr val="D5FC7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IMRT </a:t>
            </a:r>
            <a:r>
              <a:rPr lang="es-ES" b="1" dirty="0"/>
              <a:t>disminuye significativamente</a:t>
            </a:r>
            <a:r>
              <a:rPr lang="es-ES" dirty="0"/>
              <a:t> la toxicidad GI aguda grado 2–4, la toxicidad GI tardía y el sangrado rectal tardío, y logra una </a:t>
            </a:r>
            <a:r>
              <a:rPr lang="es-ES" b="1" dirty="0"/>
              <a:t>mejor supervivencia libre de recaída del PSA y SG</a:t>
            </a:r>
            <a:r>
              <a:rPr lang="es-ES" dirty="0"/>
              <a:t> comparada con la 3D-CRT.</a:t>
            </a:r>
          </a:p>
        </p:txBody>
      </p:sp>
      <p:pic>
        <p:nvPicPr>
          <p:cNvPr id="7" name="Gráfico 6" descr="Comentario importante con relleno sólido">
            <a:extLst>
              <a:ext uri="{FF2B5EF4-FFF2-40B4-BE49-F238E27FC236}">
                <a16:creationId xmlns:a16="http://schemas.microsoft.com/office/drawing/2014/main" id="{B3AAF168-33A8-316A-DD04-53E5A17FB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950" y="856006"/>
            <a:ext cx="914400" cy="9144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7FF9B048-0B3C-8497-7D06-B246D2B39360}"/>
              </a:ext>
            </a:extLst>
          </p:cNvPr>
          <p:cNvSpPr/>
          <p:nvPr/>
        </p:nvSpPr>
        <p:spPr>
          <a:xfrm>
            <a:off x="1519643" y="5865444"/>
            <a:ext cx="9152713" cy="2886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DFBE2C6-089B-1EAB-54AD-20E1220092DF}"/>
              </a:ext>
            </a:extLst>
          </p:cNvPr>
          <p:cNvSpPr/>
          <p:nvPr/>
        </p:nvSpPr>
        <p:spPr>
          <a:xfrm>
            <a:off x="1449250" y="4450301"/>
            <a:ext cx="9152713" cy="28861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23150B6-C1A0-C1DC-18CE-6D844A7FDB59}"/>
              </a:ext>
            </a:extLst>
          </p:cNvPr>
          <p:cNvSpPr/>
          <p:nvPr/>
        </p:nvSpPr>
        <p:spPr>
          <a:xfrm>
            <a:off x="1519642" y="2513480"/>
            <a:ext cx="9152713" cy="3475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1CD3872-1184-C351-543A-474360D4D5AB}"/>
              </a:ext>
            </a:extLst>
          </p:cNvPr>
          <p:cNvSpPr/>
          <p:nvPr/>
        </p:nvSpPr>
        <p:spPr>
          <a:xfrm>
            <a:off x="1519642" y="6154057"/>
            <a:ext cx="9152713" cy="4387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E1D0E740-1DF3-20A4-0BD6-0902BA6F7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1570" y="6592783"/>
            <a:ext cx="184331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2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Yu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T,. </a:t>
            </a:r>
            <a:r>
              <a:rPr kumimoji="0" lang="es-ES" altLang="es-ES" sz="12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PLoS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 </a:t>
            </a:r>
            <a:r>
              <a:rPr kumimoji="0" lang="es-ES" altLang="es-ES" sz="1200" b="0" i="0" u="none" strike="noStrike" cap="none" normalizeH="0" baseline="0" dirty="0" err="1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One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BlinkMacSystemFont"/>
              </a:rPr>
              <a:t>. 2016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0F2C93-BC38-7465-19DD-2EF786F25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RTE: escalada de dosis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714EB3-25A9-B43D-FC5E-63366EB24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48254"/>
            <a:ext cx="10773229" cy="1222375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sz="2000" dirty="0"/>
              <a:t>La recaída local por dosis total insuficiente es un factor pronóstico de muerte. </a:t>
            </a:r>
          </a:p>
          <a:p>
            <a:pPr marL="0" indent="0">
              <a:buNone/>
            </a:pPr>
            <a:r>
              <a:rPr lang="es-ES" sz="2000" b="1" dirty="0">
                <a:highlight>
                  <a:srgbClr val="FFFF00"/>
                </a:highlight>
              </a:rPr>
              <a:t>La escalada de dosis a 74-80 Gy tiene impacto positivo en recurrencia BQ, desarrollo de </a:t>
            </a:r>
            <a:r>
              <a:rPr lang="es-ES" sz="2000" b="1" dirty="0" err="1">
                <a:highlight>
                  <a:srgbClr val="FFFF00"/>
                </a:highlight>
              </a:rPr>
              <a:t>mtx</a:t>
            </a:r>
            <a:r>
              <a:rPr lang="es-ES" sz="2000" b="1" dirty="0">
                <a:highlight>
                  <a:srgbClr val="FFFF00"/>
                </a:highlight>
              </a:rPr>
              <a:t>, SCE y SG. </a:t>
            </a:r>
          </a:p>
          <a:p>
            <a:pPr marL="0" indent="0">
              <a:buNone/>
            </a:pPr>
            <a:r>
              <a:rPr lang="es-ES" sz="2000" dirty="0"/>
              <a:t>IMRT/VMAT + IGRT escalada de dosis</a:t>
            </a:r>
            <a:r>
              <a:rPr lang="es-ES" sz="2000" dirty="0">
                <a:sym typeface="Wingdings" pitchFamily="2" charset="2"/>
              </a:rPr>
              <a:t> EAS grado 3 a largo plazo (2-4% recto y 2-6% GU)</a:t>
            </a:r>
            <a:endParaRPr lang="es-ES" sz="2000" dirty="0"/>
          </a:p>
        </p:txBody>
      </p:sp>
      <p:pic>
        <p:nvPicPr>
          <p:cNvPr id="7" name="Imagen 6" descr="Tabla&#10;&#10;El contenido generado por IA puede ser incorrecto.">
            <a:extLst>
              <a:ext uri="{FF2B5EF4-FFF2-40B4-BE49-F238E27FC236}">
                <a16:creationId xmlns:a16="http://schemas.microsoft.com/office/drawing/2014/main" id="{C6F9B435-71EE-7E13-1E61-63F293EEA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5" y="2773817"/>
            <a:ext cx="7772400" cy="1566363"/>
          </a:xfrm>
          <a:prstGeom prst="rect">
            <a:avLst/>
          </a:prstGeom>
        </p:spPr>
      </p:pic>
      <p:pic>
        <p:nvPicPr>
          <p:cNvPr id="9" name="Imagen 8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F77A0029-98B8-8122-B92F-ADBB49D92E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3" y="4443368"/>
            <a:ext cx="3334657" cy="2175420"/>
          </a:xfrm>
          <a:prstGeom prst="rect">
            <a:avLst/>
          </a:prstGeom>
        </p:spPr>
      </p:pic>
      <p:pic>
        <p:nvPicPr>
          <p:cNvPr id="11" name="Imagen 10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C8F23BBB-B3B1-328E-9BAA-385A116B66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406" y="4417712"/>
            <a:ext cx="3112676" cy="2175420"/>
          </a:xfrm>
          <a:prstGeom prst="rect">
            <a:avLst/>
          </a:prstGeom>
        </p:spPr>
      </p:pic>
      <p:pic>
        <p:nvPicPr>
          <p:cNvPr id="13" name="Imagen 12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E132CFFB-E822-8821-3D77-D01B39C94B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771" y="4443369"/>
            <a:ext cx="3334657" cy="220107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41C09CEE-6727-4692-1631-E5ABA1D5ADA3}"/>
              </a:ext>
            </a:extLst>
          </p:cNvPr>
          <p:cNvSpPr/>
          <p:nvPr/>
        </p:nvSpPr>
        <p:spPr>
          <a:xfrm>
            <a:off x="5138057" y="2989943"/>
            <a:ext cx="4528457" cy="899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05EC299-D5A4-430D-446F-28BB45D81B2A}"/>
              </a:ext>
            </a:extLst>
          </p:cNvPr>
          <p:cNvSpPr txBox="1"/>
          <p:nvPr/>
        </p:nvSpPr>
        <p:spPr>
          <a:xfrm>
            <a:off x="9944099" y="3556998"/>
            <a:ext cx="22236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/>
              <a:t>Kalbasi</a:t>
            </a:r>
            <a:r>
              <a:rPr lang="es-ES" sz="1200" dirty="0"/>
              <a:t>, A., et. JAMA </a:t>
            </a:r>
            <a:r>
              <a:rPr lang="es-ES" sz="1200" dirty="0" err="1"/>
              <a:t>oncol</a:t>
            </a:r>
            <a:r>
              <a:rPr lang="es-ES" sz="1200" dirty="0"/>
              <a:t>. 2015</a:t>
            </a:r>
          </a:p>
        </p:txBody>
      </p:sp>
    </p:spTree>
    <p:extLst>
      <p:ext uri="{BB962C8B-B14F-4D97-AF65-F5344CB8AC3E}">
        <p14:creationId xmlns:p14="http://schemas.microsoft.com/office/powerpoint/2010/main" val="302771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 descr="Interfaz de usuario gráfica, Gráfico&#10;&#10;El contenido generado por IA puede ser incorrecto.">
            <a:extLst>
              <a:ext uri="{FF2B5EF4-FFF2-40B4-BE49-F238E27FC236}">
                <a16:creationId xmlns:a16="http://schemas.microsoft.com/office/drawing/2014/main" id="{B2B71963-5C46-4137-6845-94CDE63F89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6" y="2950023"/>
            <a:ext cx="5371836" cy="3695020"/>
          </a:xfr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F8E11F56-7C51-FFE0-C74D-BA89F1AF93DB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/>
              <a:t>RTE: </a:t>
            </a:r>
            <a:r>
              <a:rPr lang="es-ES" b="1" dirty="0" err="1"/>
              <a:t>Boost</a:t>
            </a:r>
            <a:r>
              <a:rPr lang="es-ES" b="1" dirty="0"/>
              <a:t> focal</a:t>
            </a:r>
          </a:p>
        </p:txBody>
      </p:sp>
      <p:pic>
        <p:nvPicPr>
          <p:cNvPr id="10" name="Imagen 9" descr="Interfaz de usuario gráfica, 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F8919350-16C8-42D4-3C27-9F462F1BE2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2" y="2950023"/>
            <a:ext cx="4775198" cy="363155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1EDA2F0-E551-8B3C-B365-EB1A64D34212}"/>
              </a:ext>
            </a:extLst>
          </p:cNvPr>
          <p:cNvSpPr txBox="1"/>
          <p:nvPr/>
        </p:nvSpPr>
        <p:spPr>
          <a:xfrm>
            <a:off x="3207658" y="4581136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SL fallo local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D72AAF8-3E68-EC34-2C99-C5260AF78639}"/>
              </a:ext>
            </a:extLst>
          </p:cNvPr>
          <p:cNvSpPr txBox="1"/>
          <p:nvPr/>
        </p:nvSpPr>
        <p:spPr>
          <a:xfrm>
            <a:off x="8224100" y="4581136"/>
            <a:ext cx="3146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SL </a:t>
            </a:r>
            <a:r>
              <a:rPr lang="es-ES" dirty="0" err="1"/>
              <a:t>Mtx</a:t>
            </a:r>
            <a:r>
              <a:rPr lang="es-ES" dirty="0"/>
              <a:t> regionales y a distancia</a:t>
            </a:r>
          </a:p>
        </p:txBody>
      </p:sp>
      <p:pic>
        <p:nvPicPr>
          <p:cNvPr id="14338" name="Picture 2" descr="Narrative review of focal boost to intraprostatic dominant ...">
            <a:extLst>
              <a:ext uri="{FF2B5EF4-FFF2-40B4-BE49-F238E27FC236}">
                <a16:creationId xmlns:a16="http://schemas.microsoft.com/office/drawing/2014/main" id="{E550CFA4-F2D4-D221-06E0-3FF9202B4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320" y="-19740"/>
            <a:ext cx="4283680" cy="267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494966E-DB73-96CF-981F-7F193DEBBA04}"/>
              </a:ext>
            </a:extLst>
          </p:cNvPr>
          <p:cNvSpPr txBox="1"/>
          <p:nvPr/>
        </p:nvSpPr>
        <p:spPr>
          <a:xfrm>
            <a:off x="949134" y="1603992"/>
            <a:ext cx="6670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La dosis más alta se focaliza en el tumor visto en RM y el resto de la próstata recibe dosis estándar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6DB2ECA-EDFE-C110-BFF0-ED101603D0F6}"/>
              </a:ext>
            </a:extLst>
          </p:cNvPr>
          <p:cNvSpPr txBox="1"/>
          <p:nvPr/>
        </p:nvSpPr>
        <p:spPr>
          <a:xfrm>
            <a:off x="0" y="2673520"/>
            <a:ext cx="20655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 Groen VH et al. </a:t>
            </a:r>
            <a:r>
              <a:rPr lang="es-ES" sz="1200" dirty="0" err="1"/>
              <a:t>Eur</a:t>
            </a:r>
            <a:r>
              <a:rPr lang="es-ES" sz="1200" dirty="0"/>
              <a:t> </a:t>
            </a:r>
            <a:r>
              <a:rPr lang="es-ES" sz="1200" dirty="0" err="1"/>
              <a:t>Urol</a:t>
            </a:r>
            <a:r>
              <a:rPr lang="es-ES" sz="1200" dirty="0"/>
              <a:t> 2022</a:t>
            </a:r>
          </a:p>
        </p:txBody>
      </p:sp>
    </p:spTree>
    <p:extLst>
      <p:ext uri="{BB962C8B-B14F-4D97-AF65-F5344CB8AC3E}">
        <p14:creationId xmlns:p14="http://schemas.microsoft.com/office/powerpoint/2010/main" val="356172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9C6DA8-74CA-3A93-0BB5-68B871D90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89343" cy="1325563"/>
          </a:xfrm>
          <a:solidFill>
            <a:schemeClr val="bg1"/>
          </a:solidFill>
        </p:spPr>
        <p:txBody>
          <a:bodyPr/>
          <a:lstStyle/>
          <a:p>
            <a:r>
              <a:rPr lang="es-ES" b="1" dirty="0"/>
              <a:t>Estado de Salud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1D185A8-C6A3-0164-0E4F-912E04207912}"/>
              </a:ext>
            </a:extLst>
          </p:cNvPr>
          <p:cNvSpPr txBox="1"/>
          <p:nvPr/>
        </p:nvSpPr>
        <p:spPr>
          <a:xfrm>
            <a:off x="258559" y="1506022"/>
            <a:ext cx="6791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Combinación de: EDAD CRONOLÓGICA + PS + OTRAS HERRAMIENTAS</a:t>
            </a:r>
          </a:p>
        </p:txBody>
      </p:sp>
      <p:pic>
        <p:nvPicPr>
          <p:cNvPr id="1026" name="Picture 2" descr="75 años de DNI: del número 1 para Franco a la era digital">
            <a:extLst>
              <a:ext uri="{FF2B5EF4-FFF2-40B4-BE49-F238E27FC236}">
                <a16:creationId xmlns:a16="http://schemas.microsoft.com/office/drawing/2014/main" id="{DB161EDD-F639-6AF9-9F70-B641DD8D56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5" t="18279" r="34777" b="30240"/>
          <a:stretch>
            <a:fillRect/>
          </a:stretch>
        </p:blipFill>
        <p:spPr bwMode="auto">
          <a:xfrm>
            <a:off x="1323606" y="2168803"/>
            <a:ext cx="1959528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E0E3EF4-338D-C16F-0D68-4A1DC1D37F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173" y="2240721"/>
            <a:ext cx="1426028" cy="144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02D1356-9523-EB5C-3E06-F4384CE0F1CA}"/>
              </a:ext>
            </a:extLst>
          </p:cNvPr>
          <p:cNvSpPr txBox="1"/>
          <p:nvPr/>
        </p:nvSpPr>
        <p:spPr>
          <a:xfrm>
            <a:off x="983342" y="4157147"/>
            <a:ext cx="5749967" cy="1754326"/>
          </a:xfrm>
          <a:prstGeom prst="rect">
            <a:avLst/>
          </a:prstGeom>
          <a:solidFill>
            <a:srgbClr val="D5FC79"/>
          </a:solidFill>
        </p:spPr>
        <p:txBody>
          <a:bodyPr wrap="square" rtlCol="0">
            <a:spAutoFit/>
          </a:bodyPr>
          <a:lstStyle/>
          <a:p>
            <a:r>
              <a:rPr lang="es-ES" b="1" dirty="0"/>
              <a:t>Varones &gt; 70 años </a:t>
            </a:r>
            <a:r>
              <a:rPr lang="es-ES" dirty="0"/>
              <a:t>evaluación sistemática del estado de salud: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Cuestionario G8: </a:t>
            </a:r>
            <a:r>
              <a:rPr lang="es-ES" b="1" dirty="0">
                <a:solidFill>
                  <a:srgbClr val="FF0000"/>
                </a:solidFill>
              </a:rPr>
              <a:t>si puntuación &lt;= 14: Evaluación geriátrica integral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Mini COG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Escala de fragilidad. </a:t>
            </a:r>
          </a:p>
        </p:txBody>
      </p:sp>
      <p:pic>
        <p:nvPicPr>
          <p:cNvPr id="6" name="Gráfico 5" descr="Comentario importante con relleno sólido">
            <a:extLst>
              <a:ext uri="{FF2B5EF4-FFF2-40B4-BE49-F238E27FC236}">
                <a16:creationId xmlns:a16="http://schemas.microsoft.com/office/drawing/2014/main" id="{39EF4DF1-A848-BD6F-DE1D-76E922C13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58" y="4051386"/>
            <a:ext cx="914400" cy="9144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1F1AC53-FBA5-C89E-2426-1140BF69867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465"/>
          <a:stretch>
            <a:fillRect/>
          </a:stretch>
        </p:blipFill>
        <p:spPr>
          <a:xfrm>
            <a:off x="7111269" y="64978"/>
            <a:ext cx="55879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3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DB7690-407F-BB86-D5F8-D4E8EE585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RTE: </a:t>
            </a:r>
            <a:r>
              <a:rPr lang="es-ES" b="1" dirty="0" err="1"/>
              <a:t>hipofraccionamiento</a:t>
            </a:r>
            <a:endParaRPr lang="es-ES" b="1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A5FCCB1-BC4D-AFCF-2F60-2B9241AA6E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3399" y="1471576"/>
            <a:ext cx="1082040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altLang="es-ES" sz="1800" dirty="0">
                <a:solidFill>
                  <a:srgbClr val="0A0A0A"/>
                </a:solidFill>
                <a:latin typeface="+mn-lt"/>
              </a:rPr>
              <a:t>A</a:t>
            </a:r>
            <a:r>
              <a:rPr kumimoji="0" lang="es-ES" altLang="es-ES" sz="1800" i="0" u="none" strike="noStrike" cap="none" normalizeH="0" baseline="0" dirty="0">
                <a:ln>
                  <a:noFill/>
                </a:ln>
                <a:solidFill>
                  <a:srgbClr val="0A0A0A"/>
                </a:solidFill>
                <a:effectLst/>
                <a:latin typeface="+mn-lt"/>
              </a:rPr>
              <a:t>dministración de 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A0A0A"/>
                </a:solidFill>
                <a:effectLst/>
                <a:latin typeface="+mn-lt"/>
              </a:rPr>
              <a:t>dosis de radiación más altas por sesión </a:t>
            </a:r>
            <a:r>
              <a:rPr kumimoji="0" lang="es-ES" altLang="es-ES" sz="1800" i="0" u="none" strike="noStrike" cap="none" normalizeH="0" baseline="0" dirty="0">
                <a:ln>
                  <a:noFill/>
                </a:ln>
                <a:solidFill>
                  <a:srgbClr val="0A0A0A"/>
                </a:solidFill>
                <a:effectLst/>
                <a:latin typeface="+mn-lt"/>
              </a:rPr>
              <a:t>aprovechando la</a:t>
            </a:r>
            <a:r>
              <a:rPr lang="es-ES" altLang="es-ES" sz="1800" dirty="0">
                <a:latin typeface="+mn-lt"/>
              </a:rPr>
              <a:t> 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mayor radiosensibilidad </a:t>
            </a:r>
            <a:r>
              <a:rPr kumimoji="0" lang="es-ES" altLang="es-E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intrínseca de las 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células tumorales prostáticas </a:t>
            </a:r>
            <a:r>
              <a:rPr kumimoji="0" lang="es-ES" altLang="es-ES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y la capacidad de los tejidos sanos para repararse más eficientemente en el tiempo entre sesiones</a:t>
            </a:r>
            <a:r>
              <a:rPr lang="es-ES" altLang="es-ES" sz="1800" dirty="0">
                <a:solidFill>
                  <a:srgbClr val="0A0A0A"/>
                </a:solidFill>
                <a:latin typeface="+mn-lt"/>
              </a:rPr>
              <a:t>. </a:t>
            </a:r>
            <a:r>
              <a:rPr lang="es-ES" altLang="es-ES" sz="1800" b="1" dirty="0">
                <a:solidFill>
                  <a:srgbClr val="0A0A0A"/>
                </a:solidFill>
                <a:latin typeface="+mn-lt"/>
              </a:rPr>
              <a:t>Consigue </a:t>
            </a:r>
            <a:r>
              <a:rPr kumimoji="0" lang="es-ES" altLang="es-ES" sz="1800" b="1" i="0" u="none" strike="noStrike" cap="none" normalizeH="0" baseline="0" dirty="0">
                <a:ln>
                  <a:noFill/>
                </a:ln>
                <a:solidFill>
                  <a:srgbClr val="0A0A0A"/>
                </a:solidFill>
                <a:effectLst/>
                <a:latin typeface="+mn-lt"/>
              </a:rPr>
              <a:t>control oncológico similar o mejor con menor toxicidad aguda y tardía. </a:t>
            </a:r>
            <a:endParaRPr kumimoji="0" lang="es-ES" altLang="es-E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8B636B1-BDBF-525A-BE0F-A539283008EC}"/>
              </a:ext>
            </a:extLst>
          </p:cNvPr>
          <p:cNvSpPr txBox="1"/>
          <p:nvPr/>
        </p:nvSpPr>
        <p:spPr>
          <a:xfrm>
            <a:off x="1257188" y="2612473"/>
            <a:ext cx="30930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HFX moderado (2.5–3.4 Gy/</a:t>
            </a:r>
            <a:r>
              <a:rPr lang="es-ES" dirty="0" err="1"/>
              <a:t>fx</a:t>
            </a:r>
            <a:r>
              <a:rPr lang="es-ES" dirty="0"/>
              <a:t>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7286BB7-3781-766F-0AF1-00683AE1DE55}"/>
              </a:ext>
            </a:extLst>
          </p:cNvPr>
          <p:cNvSpPr txBox="1"/>
          <p:nvPr/>
        </p:nvSpPr>
        <p:spPr>
          <a:xfrm>
            <a:off x="4565497" y="2612473"/>
            <a:ext cx="275620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/>
              <a:t>HFX ultra (SBRT, &gt;3.4 Gy/</a:t>
            </a:r>
            <a:r>
              <a:rPr lang="es-ES" dirty="0" err="1"/>
              <a:t>fx</a:t>
            </a:r>
            <a:r>
              <a:rPr lang="es-ES" dirty="0"/>
              <a:t>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108C7D0-7ADB-6C0F-F2AF-2197F8A17522}"/>
              </a:ext>
            </a:extLst>
          </p:cNvPr>
          <p:cNvSpPr txBox="1"/>
          <p:nvPr/>
        </p:nvSpPr>
        <p:spPr>
          <a:xfrm rot="10800000" flipV="1">
            <a:off x="152398" y="6447156"/>
            <a:ext cx="5943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Berenguer-Frances, MA et al. Clin Trans Oncol 2025  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3613E11-4A8B-6ABF-B7DA-E83B6376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200" b="0" i="0" u="none" strike="noStrike" cap="none" normalizeH="0" baseline="0">
                <a:ln>
                  <a:noFill/>
                </a:ln>
                <a:solidFill>
                  <a:srgbClr val="212529"/>
                </a:solidFill>
                <a:effectLst/>
                <a:latin typeface="system-ui"/>
              </a:rPr>
              <a:t>Int J Radiat Oncol Biol Phys. 2024</a:t>
            </a:r>
            <a:endParaRPr kumimoji="0" lang="es-ES" alt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Imagen 13" descr="Tabla&#10;&#10;El contenido generado por IA puede ser incorrecto.">
            <a:extLst>
              <a:ext uri="{FF2B5EF4-FFF2-40B4-BE49-F238E27FC236}">
                <a16:creationId xmlns:a16="http://schemas.microsoft.com/office/drawing/2014/main" id="{CDC9F4FC-458E-2B91-AC75-0EE408059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832" y="3078890"/>
            <a:ext cx="8710450" cy="343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067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6328B-4EF4-67CC-18B5-FA2F383B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RTE+TDA adyuvante o neoadyuvante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4518B6A-5B4A-0885-85A7-083A84230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8" y="1371374"/>
            <a:ext cx="9495971" cy="1325563"/>
          </a:xfrm>
          <a:solidFill>
            <a:srgbClr val="D5FC79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ES" sz="2000" dirty="0"/>
              <a:t>Ambos regímenes, en combinación con la escalada de dosis son estándares de </a:t>
            </a:r>
            <a:r>
              <a:rPr lang="es-ES" sz="2000" dirty="0" err="1"/>
              <a:t>tto</a:t>
            </a:r>
            <a:r>
              <a:rPr lang="es-ES" sz="2000" dirty="0"/>
              <a:t> razonables.</a:t>
            </a:r>
          </a:p>
          <a:p>
            <a:pPr marL="0" indent="0">
              <a:buNone/>
            </a:pPr>
            <a:r>
              <a:rPr lang="es-ES" sz="2000" b="1" dirty="0"/>
              <a:t>Riesgo intermedio: duración corta (4-6 meses)</a:t>
            </a:r>
          </a:p>
          <a:p>
            <a:pPr marL="0" indent="0">
              <a:buNone/>
            </a:pPr>
            <a:r>
              <a:rPr lang="es-ES" sz="2000" b="1" dirty="0"/>
              <a:t>Alto riesgo: duración larga (2-3 años) </a:t>
            </a:r>
          </a:p>
        </p:txBody>
      </p:sp>
      <p:pic>
        <p:nvPicPr>
          <p:cNvPr id="4" name="Gráfico 3" descr="Comentario importante con relleno sólido">
            <a:extLst>
              <a:ext uri="{FF2B5EF4-FFF2-40B4-BE49-F238E27FC236}">
                <a16:creationId xmlns:a16="http://schemas.microsoft.com/office/drawing/2014/main" id="{DD978B27-22BC-A4D2-42F4-6CC545A93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29" y="1409292"/>
            <a:ext cx="914400" cy="914400"/>
          </a:xfrm>
          <a:prstGeom prst="rect">
            <a:avLst/>
          </a:prstGeom>
        </p:spPr>
      </p:pic>
      <p:pic>
        <p:nvPicPr>
          <p:cNvPr id="6" name="Imagen 5" descr="Tabla&#10;&#10;El contenido generado por IA puede ser incorrecto.">
            <a:extLst>
              <a:ext uri="{FF2B5EF4-FFF2-40B4-BE49-F238E27FC236}">
                <a16:creationId xmlns:a16="http://schemas.microsoft.com/office/drawing/2014/main" id="{F44CF482-E759-6781-2776-370053A0F2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6386" r="4202"/>
          <a:stretch>
            <a:fillRect/>
          </a:stretch>
        </p:blipFill>
        <p:spPr>
          <a:xfrm>
            <a:off x="511629" y="2908110"/>
            <a:ext cx="8519520" cy="2181271"/>
          </a:xfrm>
          <a:prstGeom prst="rect">
            <a:avLst/>
          </a:prstGeom>
        </p:spPr>
      </p:pic>
      <p:pic>
        <p:nvPicPr>
          <p:cNvPr id="8" name="Imagen 7" descr="Tabla&#10;&#10;El contenido generado por IA puede ser incorrecto.">
            <a:extLst>
              <a:ext uri="{FF2B5EF4-FFF2-40B4-BE49-F238E27FC236}">
                <a16:creationId xmlns:a16="http://schemas.microsoft.com/office/drawing/2014/main" id="{F9041ADC-FEB9-32D1-B6CA-A6A823FD31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62" y="4456377"/>
            <a:ext cx="3505072" cy="240162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4207E0F-8392-B5AB-3668-26A0DE4D1665}"/>
              </a:ext>
            </a:extLst>
          </p:cNvPr>
          <p:cNvSpPr txBox="1"/>
          <p:nvPr/>
        </p:nvSpPr>
        <p:spPr>
          <a:xfrm>
            <a:off x="838200" y="5457371"/>
            <a:ext cx="311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Kishan</a:t>
            </a:r>
            <a:r>
              <a:rPr lang="es-ES" dirty="0"/>
              <a:t> et al. Lancet Oncol 2022</a:t>
            </a:r>
          </a:p>
        </p:txBody>
      </p:sp>
    </p:spTree>
    <p:extLst>
      <p:ext uri="{BB962C8B-B14F-4D97-AF65-F5344CB8AC3E}">
        <p14:creationId xmlns:p14="http://schemas.microsoft.com/office/powerpoint/2010/main" val="353737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BF0970-418A-6557-5E50-574897DCA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896"/>
            <a:ext cx="10515600" cy="1325563"/>
          </a:xfrm>
        </p:spPr>
        <p:txBody>
          <a:bodyPr/>
          <a:lstStyle/>
          <a:p>
            <a:r>
              <a:rPr lang="es-ES" b="1" dirty="0"/>
              <a:t>Braquiterapia</a:t>
            </a:r>
          </a:p>
        </p:txBody>
      </p:sp>
      <p:pic>
        <p:nvPicPr>
          <p:cNvPr id="5" name="Marcador de contenido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928BDBA4-79A2-E999-FA78-3EECD9DF8F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30" y="2289251"/>
            <a:ext cx="10147140" cy="4351338"/>
          </a:xfrm>
        </p:spPr>
      </p:pic>
      <p:pic>
        <p:nvPicPr>
          <p:cNvPr id="17410" name="Picture 2" descr="La braquiterapia logra una curación del 95% en el cáncer de próstata de  bajo riesgo Cáncer de próstata de bajo riesgo Seguimiento de 700 pacientes  – IDIBELL">
            <a:extLst>
              <a:ext uri="{FF2B5EF4-FFF2-40B4-BE49-F238E27FC236}">
                <a16:creationId xmlns:a16="http://schemas.microsoft.com/office/drawing/2014/main" id="{0309A14E-AE18-7C56-DE50-05B988C82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00" y="0"/>
            <a:ext cx="4368800" cy="228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Braquiterapia de baja tasa (I125) en el cáncer de próstata localizado:  Resultados preliminares a 5 años">
            <a:extLst>
              <a:ext uri="{FF2B5EF4-FFF2-40B4-BE49-F238E27FC236}">
                <a16:creationId xmlns:a16="http://schemas.microsoft.com/office/drawing/2014/main" id="{B9B252DC-A1FC-54C3-402A-483AF51D1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526" y="0"/>
            <a:ext cx="2951674" cy="221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318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D79A5F-4E87-8440-C4BB-BE2FF9C79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Terapia focal </a:t>
            </a:r>
          </a:p>
        </p:txBody>
      </p:sp>
      <p:pic>
        <p:nvPicPr>
          <p:cNvPr id="5" name="Marcador de contenido 4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C8E22E70-A73E-6516-2791-C52559537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526" y="1690688"/>
            <a:ext cx="6324600" cy="3975100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CBEF263-F8A0-2DFB-41C3-792D3FEB2184}"/>
              </a:ext>
            </a:extLst>
          </p:cNvPr>
          <p:cNvSpPr txBox="1"/>
          <p:nvPr/>
        </p:nvSpPr>
        <p:spPr>
          <a:xfrm>
            <a:off x="6442028" y="6169709"/>
            <a:ext cx="57499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dirty="0"/>
              <a:t>K.J. </a:t>
            </a:r>
            <a:r>
              <a:rPr lang="es-ES" dirty="0" err="1"/>
              <a:t>Tay</a:t>
            </a:r>
            <a:r>
              <a:rPr lang="es-ES" dirty="0"/>
              <a:t> et al. </a:t>
            </a:r>
            <a:r>
              <a:rPr lang="es-ES" dirty="0" err="1"/>
              <a:t>Prostate</a:t>
            </a:r>
            <a:r>
              <a:rPr lang="es-ES" dirty="0"/>
              <a:t> </a:t>
            </a:r>
            <a:r>
              <a:rPr lang="es-ES" dirty="0" err="1"/>
              <a:t>Cancer</a:t>
            </a:r>
            <a:r>
              <a:rPr lang="es-ES" dirty="0"/>
              <a:t> and </a:t>
            </a:r>
            <a:r>
              <a:rPr lang="es-ES" dirty="0" err="1"/>
              <a:t>Prostatic</a:t>
            </a:r>
            <a:r>
              <a:rPr lang="es-ES" dirty="0"/>
              <a:t> </a:t>
            </a:r>
            <a:r>
              <a:rPr lang="es-ES" dirty="0" err="1"/>
              <a:t>Diseases</a:t>
            </a:r>
            <a:r>
              <a:rPr lang="es-ES" dirty="0"/>
              <a:t> (2025) </a:t>
            </a:r>
          </a:p>
          <a:p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9DA554-8621-1B61-9E1A-44136296C40A}"/>
              </a:ext>
            </a:extLst>
          </p:cNvPr>
          <p:cNvSpPr txBox="1"/>
          <p:nvPr/>
        </p:nvSpPr>
        <p:spPr>
          <a:xfrm>
            <a:off x="364134" y="1997839"/>
            <a:ext cx="50739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Tratamiento únicamente del área tumoral afectada</a:t>
            </a:r>
          </a:p>
          <a:p>
            <a:r>
              <a:rPr lang="es-ES" dirty="0"/>
              <a:t>Diferentes fuentes de energía</a:t>
            </a:r>
          </a:p>
          <a:p>
            <a:r>
              <a:rPr lang="es-ES" dirty="0"/>
              <a:t>Conservando estructuras anatómicas críticas: </a:t>
            </a:r>
          </a:p>
          <a:p>
            <a:r>
              <a:rPr lang="es-ES" dirty="0"/>
              <a:t>	- función sexual</a:t>
            </a:r>
          </a:p>
          <a:p>
            <a:r>
              <a:rPr lang="es-ES" dirty="0"/>
              <a:t>	- continencia y calidad miccional</a:t>
            </a:r>
          </a:p>
          <a:p>
            <a:r>
              <a:rPr lang="es-ES" dirty="0"/>
              <a:t>	- función intestinal</a:t>
            </a:r>
          </a:p>
          <a:p>
            <a:endParaRPr lang="es-ES" dirty="0"/>
          </a:p>
          <a:p>
            <a:r>
              <a:rPr lang="es-ES" dirty="0"/>
              <a:t>La </a:t>
            </a:r>
            <a:r>
              <a:rPr lang="es-ES" b="1" dirty="0"/>
              <a:t>clave del éxito de la TF</a:t>
            </a:r>
            <a:r>
              <a:rPr lang="es-ES" dirty="0"/>
              <a:t> reside en la </a:t>
            </a:r>
            <a:r>
              <a:rPr lang="es-ES" b="1" dirty="0"/>
              <a:t>identificación precisa de lesiones </a:t>
            </a:r>
            <a:r>
              <a:rPr lang="es-ES" b="1" dirty="0" err="1"/>
              <a:t>unifocales</a:t>
            </a:r>
            <a:r>
              <a:rPr lang="es-ES" b="1" dirty="0"/>
              <a:t> clínicamente significativas </a:t>
            </a:r>
            <a:r>
              <a:rPr lang="es-ES" dirty="0"/>
              <a:t>dentro de la próstata que precisan </a:t>
            </a:r>
            <a:r>
              <a:rPr lang="es-ES" dirty="0" err="1"/>
              <a:t>tto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7796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Diagrama&#10;&#10;El contenido generado por IA puede ser incorrecto.">
            <a:extLst>
              <a:ext uri="{FF2B5EF4-FFF2-40B4-BE49-F238E27FC236}">
                <a16:creationId xmlns:a16="http://schemas.microsoft.com/office/drawing/2014/main" id="{AF26E62C-202E-B54D-0FF3-66BF462F2A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7392032" cy="4351338"/>
          </a:xfr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554881A7-60C3-83C0-C464-31DEE4D7D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 b="1" dirty="0"/>
              <a:t>Terapia focal: historia de la enfermedad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2534D8-A8EA-63A9-6B65-242B3F636EA8}"/>
              </a:ext>
            </a:extLst>
          </p:cNvPr>
          <p:cNvSpPr txBox="1"/>
          <p:nvPr/>
        </p:nvSpPr>
        <p:spPr>
          <a:xfrm>
            <a:off x="7910286" y="3016251"/>
            <a:ext cx="40930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Se puede conseguir el </a:t>
            </a:r>
            <a:r>
              <a:rPr lang="es-ES" b="1" dirty="0"/>
              <a:t>control total </a:t>
            </a:r>
            <a:r>
              <a:rPr lang="es-ES" dirty="0"/>
              <a:t>de la enfermedad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Puede requerir varios </a:t>
            </a:r>
            <a:r>
              <a:rPr lang="es-ES" b="1" dirty="0"/>
              <a:t>retratamientos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Puede precisar </a:t>
            </a:r>
            <a:r>
              <a:rPr lang="es-ES" b="1" dirty="0" err="1"/>
              <a:t>tto</a:t>
            </a:r>
            <a:r>
              <a:rPr lang="es-ES" b="1" dirty="0"/>
              <a:t> de </a:t>
            </a:r>
            <a:r>
              <a:rPr lang="es-ES" b="1" dirty="0" err="1"/>
              <a:t>gl</a:t>
            </a:r>
            <a:r>
              <a:rPr lang="es-ES" b="1" dirty="0"/>
              <a:t> completa </a:t>
            </a:r>
            <a:r>
              <a:rPr lang="es-ES" dirty="0"/>
              <a:t>o con intención </a:t>
            </a:r>
            <a:r>
              <a:rPr lang="es-ES" b="1" dirty="0"/>
              <a:t>curativa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Puede progresar y precisar </a:t>
            </a:r>
            <a:r>
              <a:rPr lang="es-ES" dirty="0" err="1"/>
              <a:t>tto</a:t>
            </a:r>
            <a:r>
              <a:rPr lang="es-ES" dirty="0"/>
              <a:t> </a:t>
            </a:r>
            <a:r>
              <a:rPr lang="es-ES" b="1" dirty="0"/>
              <a:t>multimodal/sistémico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F1BB696-C5BD-2F4E-B941-CC936BC96EB5}"/>
              </a:ext>
            </a:extLst>
          </p:cNvPr>
          <p:cNvSpPr txBox="1"/>
          <p:nvPr/>
        </p:nvSpPr>
        <p:spPr>
          <a:xfrm>
            <a:off x="6442028" y="6169709"/>
            <a:ext cx="57499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dirty="0"/>
              <a:t>K.J. </a:t>
            </a:r>
            <a:r>
              <a:rPr lang="es-ES" dirty="0" err="1"/>
              <a:t>Tay</a:t>
            </a:r>
            <a:r>
              <a:rPr lang="es-ES" dirty="0"/>
              <a:t> et al. </a:t>
            </a:r>
            <a:r>
              <a:rPr lang="es-ES" dirty="0" err="1"/>
              <a:t>Prostate</a:t>
            </a:r>
            <a:r>
              <a:rPr lang="es-ES" dirty="0"/>
              <a:t> </a:t>
            </a:r>
            <a:r>
              <a:rPr lang="es-ES" dirty="0" err="1"/>
              <a:t>Cancer</a:t>
            </a:r>
            <a:r>
              <a:rPr lang="es-ES" dirty="0"/>
              <a:t> and </a:t>
            </a:r>
            <a:r>
              <a:rPr lang="es-ES" dirty="0" err="1"/>
              <a:t>Prostatic</a:t>
            </a:r>
            <a:r>
              <a:rPr lang="es-ES" dirty="0"/>
              <a:t> </a:t>
            </a:r>
            <a:r>
              <a:rPr lang="es-ES" dirty="0" err="1"/>
              <a:t>Diseases</a:t>
            </a:r>
            <a:r>
              <a:rPr lang="es-ES" dirty="0"/>
              <a:t> (2025)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829014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nterfaz de usuario gráfica, Tabla&#10;&#10;El contenido generado por IA puede ser incorrecto.">
            <a:extLst>
              <a:ext uri="{FF2B5EF4-FFF2-40B4-BE49-F238E27FC236}">
                <a16:creationId xmlns:a16="http://schemas.microsoft.com/office/drawing/2014/main" id="{E67C6395-FF27-BA8E-F485-1B9A8DB8E0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4" y="69740"/>
            <a:ext cx="5617029" cy="3241893"/>
          </a:xfrm>
        </p:spPr>
      </p:pic>
      <p:pic>
        <p:nvPicPr>
          <p:cNvPr id="7" name="Imagen 6" descr="Interfaz de usuario gráfica, Aplicación, Tabla&#10;&#10;El contenido generado por IA puede ser incorrecto.">
            <a:extLst>
              <a:ext uri="{FF2B5EF4-FFF2-40B4-BE49-F238E27FC236}">
                <a16:creationId xmlns:a16="http://schemas.microsoft.com/office/drawing/2014/main" id="{27DD7A4A-544A-EFAD-2030-7D28C254A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3" y="3429000"/>
            <a:ext cx="5398733" cy="3429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8706BF1-7D33-A571-54D6-556C7BD89F36}"/>
              </a:ext>
            </a:extLst>
          </p:cNvPr>
          <p:cNvSpPr txBox="1"/>
          <p:nvPr/>
        </p:nvSpPr>
        <p:spPr>
          <a:xfrm>
            <a:off x="0" y="1044356"/>
            <a:ext cx="298511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s-ES" b="1" dirty="0"/>
              <a:t>OS: 98.0% </a:t>
            </a:r>
            <a:r>
              <a:rPr lang="es-ES" dirty="0"/>
              <a:t>(95% CI 96.9–98.7, </a:t>
            </a:r>
          </a:p>
          <a:p>
            <a:pPr algn="ctr"/>
            <a:r>
              <a:rPr lang="es-ES" dirty="0"/>
              <a:t>I2 = 33%, p = 0.07)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4250C92-B694-8088-4E3F-6B60220AF302}"/>
              </a:ext>
            </a:extLst>
          </p:cNvPr>
          <p:cNvSpPr txBox="1"/>
          <p:nvPr/>
        </p:nvSpPr>
        <p:spPr>
          <a:xfrm>
            <a:off x="2877319" y="1854829"/>
            <a:ext cx="306846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CSS: 99.3% </a:t>
            </a:r>
            <a:r>
              <a:rPr lang="es-ES" dirty="0"/>
              <a:t>(95% CI 98.8–99.6, </a:t>
            </a:r>
          </a:p>
          <a:p>
            <a:pPr algn="ctr"/>
            <a:r>
              <a:rPr lang="es-ES" dirty="0"/>
              <a:t>I2 = 0%, p = 0.99)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1467BFB-8212-E24D-2EBF-D7D240F7E7D1}"/>
              </a:ext>
            </a:extLst>
          </p:cNvPr>
          <p:cNvSpPr txBox="1"/>
          <p:nvPr/>
        </p:nvSpPr>
        <p:spPr>
          <a:xfrm>
            <a:off x="377371" y="4499429"/>
            <a:ext cx="184858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MFS </a:t>
            </a:r>
            <a:r>
              <a:rPr lang="es-ES" b="1" dirty="0" err="1"/>
              <a:t>of</a:t>
            </a:r>
            <a:r>
              <a:rPr lang="es-ES" b="1" dirty="0"/>
              <a:t> 98.5%</a:t>
            </a:r>
          </a:p>
          <a:p>
            <a:r>
              <a:rPr lang="es-ES" dirty="0"/>
              <a:t>I2 = 0%, p = 0.46)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071A684-63ED-7721-985A-FE68680EDF60}"/>
              </a:ext>
            </a:extLst>
          </p:cNvPr>
          <p:cNvSpPr txBox="1"/>
          <p:nvPr/>
        </p:nvSpPr>
        <p:spPr>
          <a:xfrm>
            <a:off x="2844509" y="4624923"/>
            <a:ext cx="367363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b="1" dirty="0"/>
              <a:t>PFS per </a:t>
            </a:r>
            <a:r>
              <a:rPr lang="es-ES" b="1" dirty="0" err="1"/>
              <a:t>year</a:t>
            </a:r>
            <a:r>
              <a:rPr lang="es-ES" b="1" dirty="0"/>
              <a:t>: </a:t>
            </a:r>
            <a:r>
              <a:rPr lang="es-ES" dirty="0"/>
              <a:t>9.3% (95% CI 7.0–12.3, </a:t>
            </a:r>
          </a:p>
          <a:p>
            <a:r>
              <a:rPr lang="es-ES" dirty="0"/>
              <a:t>I2 = 63%, p &lt; 0.01 </a:t>
            </a:r>
          </a:p>
        </p:txBody>
      </p:sp>
      <p:pic>
        <p:nvPicPr>
          <p:cNvPr id="13" name="Imagen 12" descr="Gráfico, Gráfico de barras&#10;&#10;El contenido generado por IA puede ser incorrecto.">
            <a:extLst>
              <a:ext uri="{FF2B5EF4-FFF2-40B4-BE49-F238E27FC236}">
                <a16:creationId xmlns:a16="http://schemas.microsoft.com/office/drawing/2014/main" id="{A4FEA405-8CF3-11EE-FFFD-03C3668A26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428" y="69740"/>
            <a:ext cx="4505429" cy="677534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B8588A36-8C7F-3322-CC23-62C80AE5DA01}"/>
              </a:ext>
            </a:extLst>
          </p:cNvPr>
          <p:cNvSpPr txBox="1"/>
          <p:nvPr/>
        </p:nvSpPr>
        <p:spPr>
          <a:xfrm rot="16200000">
            <a:off x="9063544" y="3244334"/>
            <a:ext cx="57499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dirty="0"/>
              <a:t>K.J. </a:t>
            </a:r>
            <a:r>
              <a:rPr lang="es-ES" dirty="0" err="1"/>
              <a:t>Tay</a:t>
            </a:r>
            <a:r>
              <a:rPr lang="es-ES" dirty="0"/>
              <a:t> et al. </a:t>
            </a:r>
            <a:r>
              <a:rPr lang="es-ES" dirty="0" err="1"/>
              <a:t>Prostate</a:t>
            </a:r>
            <a:r>
              <a:rPr lang="es-ES" dirty="0"/>
              <a:t> </a:t>
            </a:r>
            <a:r>
              <a:rPr lang="es-ES" dirty="0" err="1"/>
              <a:t>Cancer</a:t>
            </a:r>
            <a:r>
              <a:rPr lang="es-ES" dirty="0"/>
              <a:t> and </a:t>
            </a:r>
            <a:r>
              <a:rPr lang="es-ES" dirty="0" err="1"/>
              <a:t>Prostatic</a:t>
            </a:r>
            <a:r>
              <a:rPr lang="es-ES" dirty="0"/>
              <a:t> </a:t>
            </a:r>
            <a:r>
              <a:rPr lang="es-ES" dirty="0" err="1"/>
              <a:t>Diseases</a:t>
            </a:r>
            <a:r>
              <a:rPr lang="es-ES" dirty="0"/>
              <a:t> (2025) </a:t>
            </a:r>
          </a:p>
        </p:txBody>
      </p:sp>
    </p:spTree>
    <p:extLst>
      <p:ext uri="{BB962C8B-B14F-4D97-AF65-F5344CB8AC3E}">
        <p14:creationId xmlns:p14="http://schemas.microsoft.com/office/powerpoint/2010/main" val="6834987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91602-71B2-10F7-9E3A-B855230D9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TERAPIA FOCAL: RETOS FUTOROS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1597ED-2D74-BCD0-6AA3-A526BC085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6841" y="1645566"/>
            <a:ext cx="9896959" cy="886578"/>
          </a:xfrm>
          <a:solidFill>
            <a:srgbClr val="D5FC79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/>
              <a:t>Sigue siendo una terapia experimental o recomendada en el seno de estudio prospectivo. </a:t>
            </a:r>
          </a:p>
        </p:txBody>
      </p:sp>
      <p:pic>
        <p:nvPicPr>
          <p:cNvPr id="4" name="Gráfico 3" descr="Comentario importante con relleno sólido">
            <a:extLst>
              <a:ext uri="{FF2B5EF4-FFF2-40B4-BE49-F238E27FC236}">
                <a16:creationId xmlns:a16="http://schemas.microsoft.com/office/drawing/2014/main" id="{1F783CF9-5E4A-37C8-710C-263CE554E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1617744"/>
            <a:ext cx="914400" cy="9144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8D3CAA4-E66C-8CA0-A1FA-8C036E828E8D}"/>
              </a:ext>
            </a:extLst>
          </p:cNvPr>
          <p:cNvSpPr txBox="1"/>
          <p:nvPr/>
        </p:nvSpPr>
        <p:spPr>
          <a:xfrm>
            <a:off x="1456841" y="2784935"/>
            <a:ext cx="9582944" cy="38164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2200" b="1" dirty="0"/>
              <a:t>Criterios claros de selección </a:t>
            </a:r>
            <a:r>
              <a:rPr lang="es-ES" sz="2200" dirty="0"/>
              <a:t>de pacientes (</a:t>
            </a:r>
            <a:r>
              <a:rPr lang="es-ES" sz="2200" dirty="0" err="1"/>
              <a:t>p.e</a:t>
            </a:r>
            <a:r>
              <a:rPr lang="es-ES" sz="2200" dirty="0"/>
              <a:t> RI favorable </a:t>
            </a:r>
            <a:r>
              <a:rPr lang="es-ES" sz="2200" dirty="0" err="1"/>
              <a:t>unifocal</a:t>
            </a:r>
            <a:r>
              <a:rPr lang="es-ES" sz="2200" dirty="0"/>
              <a:t>).</a:t>
            </a:r>
          </a:p>
          <a:p>
            <a:endParaRPr lang="es-ES" sz="2200" dirty="0"/>
          </a:p>
          <a:p>
            <a:pPr marL="285750" indent="-285750">
              <a:buFontTx/>
              <a:buChar char="-"/>
            </a:pPr>
            <a:r>
              <a:rPr lang="es-ES" sz="2200" dirty="0"/>
              <a:t>Establecer y </a:t>
            </a:r>
            <a:r>
              <a:rPr lang="es-ES" sz="2200" b="1" dirty="0"/>
              <a:t>estandarizar la necesidad de </a:t>
            </a:r>
            <a:r>
              <a:rPr lang="es-ES" sz="2200" b="1" dirty="0" err="1"/>
              <a:t>bx</a:t>
            </a:r>
            <a:r>
              <a:rPr lang="es-ES" sz="2200" b="1" dirty="0"/>
              <a:t> </a:t>
            </a:r>
            <a:r>
              <a:rPr lang="es-ES" sz="2200" dirty="0"/>
              <a:t>a los 6-12 meses </a:t>
            </a:r>
            <a:r>
              <a:rPr lang="es-ES" sz="2200" b="1" dirty="0"/>
              <a:t>tras el </a:t>
            </a:r>
            <a:r>
              <a:rPr lang="es-ES" sz="2200" b="1" dirty="0" err="1"/>
              <a:t>tto</a:t>
            </a:r>
            <a:r>
              <a:rPr lang="es-ES" sz="2200" b="1" dirty="0"/>
              <a:t>.</a:t>
            </a:r>
          </a:p>
          <a:p>
            <a:endParaRPr lang="es-ES" sz="2200" b="1" dirty="0"/>
          </a:p>
          <a:p>
            <a:pPr marL="285750" indent="-285750">
              <a:buFontTx/>
              <a:buChar char="-"/>
            </a:pPr>
            <a:r>
              <a:rPr lang="es-ES" sz="2200" b="1" dirty="0"/>
              <a:t>Estandarizar </a:t>
            </a:r>
            <a:r>
              <a:rPr lang="es-ES" sz="2200" dirty="0"/>
              <a:t>la información clínica e </a:t>
            </a:r>
            <a:r>
              <a:rPr lang="es-ES" sz="2200" b="1" dirty="0"/>
              <a:t>informes post </a:t>
            </a:r>
            <a:r>
              <a:rPr lang="es-ES" sz="2200" b="1" dirty="0" err="1"/>
              <a:t>tto</a:t>
            </a:r>
            <a:r>
              <a:rPr lang="es-ES" sz="2200" dirty="0"/>
              <a:t>. </a:t>
            </a:r>
          </a:p>
          <a:p>
            <a:endParaRPr lang="es-ES" sz="2200" dirty="0"/>
          </a:p>
          <a:p>
            <a:pPr marL="285750" indent="-285750">
              <a:buFontTx/>
              <a:buChar char="-"/>
            </a:pPr>
            <a:r>
              <a:rPr lang="es-ES" sz="2200" dirty="0"/>
              <a:t>Definir </a:t>
            </a:r>
            <a:r>
              <a:rPr lang="es-ES" sz="2200" b="1" dirty="0"/>
              <a:t>“patrones o fenotipos” </a:t>
            </a:r>
            <a:r>
              <a:rPr lang="es-ES" sz="2200" dirty="0"/>
              <a:t>que representen los escenarios clínicos posibles.</a:t>
            </a:r>
          </a:p>
          <a:p>
            <a:endParaRPr lang="es-ES" sz="2200" dirty="0"/>
          </a:p>
          <a:p>
            <a:pPr marL="285750" indent="-285750">
              <a:buFontTx/>
              <a:buChar char="-"/>
            </a:pPr>
            <a:r>
              <a:rPr lang="es-ES" sz="2200" dirty="0"/>
              <a:t>Técnicas de imagen: imprescindible </a:t>
            </a:r>
            <a:r>
              <a:rPr lang="es-ES" sz="2200" dirty="0" err="1"/>
              <a:t>RMp</a:t>
            </a:r>
            <a:r>
              <a:rPr lang="es-ES" sz="2200" dirty="0"/>
              <a:t>. Técnicas imagen futuras (PET-PSMA).</a:t>
            </a:r>
          </a:p>
          <a:p>
            <a:endParaRPr lang="es-ES" sz="2200" dirty="0"/>
          </a:p>
          <a:p>
            <a:pPr marL="285750" indent="-285750">
              <a:buFontTx/>
              <a:buChar char="-"/>
            </a:pPr>
            <a:r>
              <a:rPr lang="es-ES" sz="2200" dirty="0"/>
              <a:t>Marcadores genómicos.</a:t>
            </a:r>
          </a:p>
        </p:txBody>
      </p:sp>
    </p:spTree>
    <p:extLst>
      <p:ext uri="{BB962C8B-B14F-4D97-AF65-F5344CB8AC3E}">
        <p14:creationId xmlns:p14="http://schemas.microsoft.com/office/powerpoint/2010/main" val="115252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0495B-CA63-3105-1FE4-6784E9067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TTO BAJO RIESGO: VA o WW</a:t>
            </a:r>
          </a:p>
        </p:txBody>
      </p:sp>
      <p:pic>
        <p:nvPicPr>
          <p:cNvPr id="5" name="Marcador de contenido 4" descr="Interfaz de usuario gráfica, Aplicación, Word&#10;&#10;El contenido generado por IA puede ser incorrecto.">
            <a:extLst>
              <a:ext uri="{FF2B5EF4-FFF2-40B4-BE49-F238E27FC236}">
                <a16:creationId xmlns:a16="http://schemas.microsoft.com/office/drawing/2014/main" id="{7669D641-F471-A919-8E5C-8A8D26614E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3163094"/>
            <a:ext cx="10185400" cy="1676400"/>
          </a:xfrm>
        </p:spPr>
      </p:pic>
    </p:spTree>
    <p:extLst>
      <p:ext uri="{BB962C8B-B14F-4D97-AF65-F5344CB8AC3E}">
        <p14:creationId xmlns:p14="http://schemas.microsoft.com/office/powerpoint/2010/main" val="29779768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F7398-2A30-3738-1246-59874A150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1F134F-A264-052D-7994-C9680BB20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2" y="827315"/>
            <a:ext cx="4009572" cy="1240746"/>
          </a:xfrm>
        </p:spPr>
        <p:txBody>
          <a:bodyPr>
            <a:normAutofit fontScale="90000"/>
          </a:bodyPr>
          <a:lstStyle/>
          <a:p>
            <a:r>
              <a:rPr lang="es-ES" b="1" dirty="0" err="1"/>
              <a:t>Tto</a:t>
            </a:r>
            <a:r>
              <a:rPr lang="es-ES" b="1" dirty="0"/>
              <a:t> riesgo intermedio</a:t>
            </a:r>
          </a:p>
        </p:txBody>
      </p:sp>
      <p:pic>
        <p:nvPicPr>
          <p:cNvPr id="9" name="Marcador de contenido 8" descr="Texto, Tabla&#10;&#10;El contenido generado por IA puede ser incorrecto.">
            <a:extLst>
              <a:ext uri="{FF2B5EF4-FFF2-40B4-BE49-F238E27FC236}">
                <a16:creationId xmlns:a16="http://schemas.microsoft.com/office/drawing/2014/main" id="{C2308C5C-7F04-76B4-170B-F851C39B31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2"/>
          <a:stretch>
            <a:fillRect/>
          </a:stretch>
        </p:blipFill>
        <p:spPr>
          <a:xfrm>
            <a:off x="2661587" y="0"/>
            <a:ext cx="9590825" cy="5413829"/>
          </a:xfr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19F7167A-098C-4954-DAA9-2899C6C03395}"/>
              </a:ext>
            </a:extLst>
          </p:cNvPr>
          <p:cNvCxnSpPr/>
          <p:nvPr/>
        </p:nvCxnSpPr>
        <p:spPr>
          <a:xfrm>
            <a:off x="7823200" y="1741715"/>
            <a:ext cx="26270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90FD595F-84F2-7EB0-13FC-DF7191ADC530}"/>
              </a:ext>
            </a:extLst>
          </p:cNvPr>
          <p:cNvCxnSpPr>
            <a:cxnSpLocks/>
          </p:cNvCxnSpPr>
          <p:nvPr/>
        </p:nvCxnSpPr>
        <p:spPr>
          <a:xfrm>
            <a:off x="2982686" y="1937657"/>
            <a:ext cx="52904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DAEB6DE5-20D7-BF69-2B10-2D7AB053AA5B}"/>
              </a:ext>
            </a:extLst>
          </p:cNvPr>
          <p:cNvCxnSpPr>
            <a:cxnSpLocks/>
          </p:cNvCxnSpPr>
          <p:nvPr/>
        </p:nvCxnSpPr>
        <p:spPr>
          <a:xfrm>
            <a:off x="4688115" y="2227717"/>
            <a:ext cx="52904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12138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F1934-E727-92D8-40F2-9EEE04B68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E0944D-FD1D-CE6C-4DBF-E937FF11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2" y="827315"/>
            <a:ext cx="4009572" cy="1240746"/>
          </a:xfrm>
        </p:spPr>
        <p:txBody>
          <a:bodyPr>
            <a:normAutofit fontScale="90000"/>
          </a:bodyPr>
          <a:lstStyle/>
          <a:p>
            <a:r>
              <a:rPr lang="es-ES" b="1" dirty="0" err="1"/>
              <a:t>Tto</a:t>
            </a:r>
            <a:r>
              <a:rPr lang="es-ES" b="1" dirty="0"/>
              <a:t> riesgo intermedio</a:t>
            </a:r>
          </a:p>
        </p:txBody>
      </p:sp>
      <p:pic>
        <p:nvPicPr>
          <p:cNvPr id="6" name="Imagen 5" descr="Texto, Tabla&#10;&#10;El contenido generado por IA puede ser incorrecto.">
            <a:extLst>
              <a:ext uri="{FF2B5EF4-FFF2-40B4-BE49-F238E27FC236}">
                <a16:creationId xmlns:a16="http://schemas.microsoft.com/office/drawing/2014/main" id="{93F0D5E2-827C-9EE0-5305-570A3D607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67"/>
          <a:stretch>
            <a:fillRect/>
          </a:stretch>
        </p:blipFill>
        <p:spPr>
          <a:xfrm>
            <a:off x="2651533" y="-1"/>
            <a:ext cx="9540467" cy="2068061"/>
          </a:xfrm>
          <a:prstGeom prst="rect">
            <a:avLst/>
          </a:prstGeom>
        </p:spPr>
      </p:pic>
      <p:pic>
        <p:nvPicPr>
          <p:cNvPr id="8" name="Imagen 7" descr="Tabla&#10;&#10;El contenido generado por IA puede ser incorrecto.">
            <a:extLst>
              <a:ext uri="{FF2B5EF4-FFF2-40B4-BE49-F238E27FC236}">
                <a16:creationId xmlns:a16="http://schemas.microsoft.com/office/drawing/2014/main" id="{A8B6CBFB-89D6-5385-C327-72A9C07065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904" y="1940334"/>
            <a:ext cx="9663839" cy="440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94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FC37CB-DB33-66C0-8719-51DE42551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7416"/>
            <a:ext cx="10515600" cy="1325563"/>
          </a:xfrm>
        </p:spPr>
        <p:txBody>
          <a:bodyPr/>
          <a:lstStyle/>
          <a:p>
            <a:r>
              <a:rPr lang="es-ES" b="1" dirty="0">
                <a:solidFill>
                  <a:srgbClr val="FF0000"/>
                </a:solidFill>
              </a:rPr>
              <a:t>Lo segundo…</a:t>
            </a:r>
            <a:r>
              <a:rPr lang="es-ES" dirty="0"/>
              <a:t>Clasificación de enfermedad</a:t>
            </a:r>
          </a:p>
        </p:txBody>
      </p:sp>
      <p:pic>
        <p:nvPicPr>
          <p:cNvPr id="5" name="Imagen 4" descr="Tabla&#10;&#10;El contenido generado por IA puede ser incorrecto.">
            <a:extLst>
              <a:ext uri="{FF2B5EF4-FFF2-40B4-BE49-F238E27FC236}">
                <a16:creationId xmlns:a16="http://schemas.microsoft.com/office/drawing/2014/main" id="{CC86F585-BC22-8FDB-CB45-791E701E4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154" y="1288621"/>
            <a:ext cx="8887691" cy="523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5568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31CC62-5541-BCCC-AE45-F690BAAD4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171" y="742497"/>
            <a:ext cx="10515600" cy="1325563"/>
          </a:xfrm>
        </p:spPr>
        <p:txBody>
          <a:bodyPr/>
          <a:lstStyle/>
          <a:p>
            <a:r>
              <a:rPr lang="es-ES" b="1" dirty="0" err="1"/>
              <a:t>Tto</a:t>
            </a:r>
            <a:r>
              <a:rPr lang="es-ES" b="1" dirty="0"/>
              <a:t> alto riesgo</a:t>
            </a:r>
          </a:p>
        </p:txBody>
      </p:sp>
      <p:pic>
        <p:nvPicPr>
          <p:cNvPr id="5" name="Marcador de contenido 4" descr="Tabla&#10;&#10;El contenido generado por IA puede ser incorrecto.">
            <a:extLst>
              <a:ext uri="{FF2B5EF4-FFF2-40B4-BE49-F238E27FC236}">
                <a16:creationId xmlns:a16="http://schemas.microsoft.com/office/drawing/2014/main" id="{5F2F126F-D3E5-D2BF-AE7E-911FB71C0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29" y="0"/>
            <a:ext cx="7997371" cy="6919852"/>
          </a:xfr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326BE4A-779C-A15D-D619-A1362B73DD0F}"/>
              </a:ext>
            </a:extLst>
          </p:cNvPr>
          <p:cNvSpPr/>
          <p:nvPr/>
        </p:nvSpPr>
        <p:spPr>
          <a:xfrm>
            <a:off x="4601029" y="1567543"/>
            <a:ext cx="4949371" cy="2757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5135C6E-A28C-CC05-E3A3-88A91BA95576}"/>
              </a:ext>
            </a:extLst>
          </p:cNvPr>
          <p:cNvSpPr txBox="1"/>
          <p:nvPr/>
        </p:nvSpPr>
        <p:spPr>
          <a:xfrm>
            <a:off x="301172" y="2046341"/>
            <a:ext cx="4009572" cy="2308324"/>
          </a:xfrm>
          <a:prstGeom prst="rect">
            <a:avLst/>
          </a:prstGeom>
          <a:solidFill>
            <a:srgbClr val="D5FC79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NO</a:t>
            </a:r>
            <a:r>
              <a:rPr lang="es-ES" dirty="0"/>
              <a:t> HAY EVIDENCIA SOBRE CUÁL ES EL </a:t>
            </a:r>
            <a:r>
              <a:rPr lang="es-ES" b="1" dirty="0"/>
              <a:t>MEJOR TTO.</a:t>
            </a:r>
          </a:p>
          <a:p>
            <a:endParaRPr lang="es-E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Sin </a:t>
            </a:r>
            <a:r>
              <a:rPr lang="es-ES" dirty="0" err="1"/>
              <a:t>tto</a:t>
            </a:r>
            <a:r>
              <a:rPr lang="es-ES" dirty="0"/>
              <a:t> la </a:t>
            </a:r>
            <a:r>
              <a:rPr lang="es-ES" b="1" dirty="0"/>
              <a:t>mortalidad CE a los 10 y 15 años es del 28.8% y 35.5</a:t>
            </a:r>
            <a:r>
              <a:rPr lang="es-ES" dirty="0"/>
              <a:t>% </a:t>
            </a:r>
            <a:r>
              <a:rPr lang="es-ES" dirty="0" err="1"/>
              <a:t>respect</a:t>
            </a:r>
            <a:r>
              <a:rPr lang="es-ES" dirty="0"/>
              <a:t>.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Riesgo elevado </a:t>
            </a:r>
            <a:r>
              <a:rPr lang="es-ES" dirty="0"/>
              <a:t>de BCR, necesidad de 2º </a:t>
            </a:r>
            <a:r>
              <a:rPr lang="es-ES" dirty="0" err="1"/>
              <a:t>tto</a:t>
            </a:r>
            <a:r>
              <a:rPr lang="es-ES" dirty="0"/>
              <a:t>, </a:t>
            </a:r>
            <a:r>
              <a:rPr lang="es-ES" dirty="0" err="1"/>
              <a:t>mtx</a:t>
            </a:r>
            <a:r>
              <a:rPr lang="es-ES" dirty="0"/>
              <a:t> y muerte. </a:t>
            </a:r>
          </a:p>
        </p:txBody>
      </p:sp>
    </p:spTree>
    <p:extLst>
      <p:ext uri="{BB962C8B-B14F-4D97-AF65-F5344CB8AC3E}">
        <p14:creationId xmlns:p14="http://schemas.microsoft.com/office/powerpoint/2010/main" val="309373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4E7622-45A9-83D7-1EC0-179B637F24F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s-ES" b="1" dirty="0"/>
              <a:t>PR en contexto de </a:t>
            </a:r>
            <a:r>
              <a:rPr lang="es-ES" b="1" dirty="0" err="1"/>
              <a:t>tto</a:t>
            </a:r>
            <a:r>
              <a:rPr lang="es-ES" b="1" dirty="0"/>
              <a:t> multimodal. Alto riesgo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6E8B87-CA74-3481-201B-A9E6B8393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5563"/>
          </a:xfrm>
        </p:spPr>
        <p:txBody>
          <a:bodyPr>
            <a:normAutofit fontScale="92500" lnSpcReduction="20000"/>
          </a:bodyPr>
          <a:lstStyle/>
          <a:p>
            <a:r>
              <a:rPr lang="es-ES" sz="2000" dirty="0"/>
              <a:t>El paciente debe ser informado que puede necesitar </a:t>
            </a:r>
            <a:r>
              <a:rPr lang="es-ES" sz="2000" b="1" dirty="0"/>
              <a:t>RT adyuvante o RT de rescate o TDA</a:t>
            </a:r>
            <a:r>
              <a:rPr lang="es-ES" sz="2000" dirty="0"/>
              <a:t>.</a:t>
            </a:r>
          </a:p>
          <a:p>
            <a:r>
              <a:rPr lang="es-ES" sz="2000" dirty="0">
                <a:highlight>
                  <a:srgbClr val="FFFF00"/>
                </a:highlight>
              </a:rPr>
              <a:t>Factores de riesgo de recaída: ISUP &gt;2, pT3a o pT3b y márgenes +. </a:t>
            </a:r>
          </a:p>
          <a:p>
            <a:r>
              <a:rPr lang="es-ES" sz="2000" dirty="0">
                <a:highlight>
                  <a:srgbClr val="FFFF00"/>
                </a:highlight>
              </a:rPr>
              <a:t>El mayor factor pronóstico de recaída es en número de ganglios positivos en </a:t>
            </a:r>
            <a:r>
              <a:rPr lang="es-ES" sz="2000" dirty="0" err="1">
                <a:highlight>
                  <a:srgbClr val="FFFF00"/>
                </a:highlight>
              </a:rPr>
              <a:t>LDNe</a:t>
            </a:r>
            <a:r>
              <a:rPr lang="es-ES" sz="2000" dirty="0">
                <a:highlight>
                  <a:srgbClr val="FFFF00"/>
                </a:highlight>
              </a:rPr>
              <a:t> (pN1)</a:t>
            </a:r>
          </a:p>
          <a:p>
            <a:pPr marL="0" indent="0">
              <a:buNone/>
            </a:pPr>
            <a:r>
              <a:rPr lang="es-ES" sz="2000" dirty="0"/>
              <a:t> 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0ADD01F-B6D1-6E60-24AE-14541DB18848}"/>
              </a:ext>
            </a:extLst>
          </p:cNvPr>
          <p:cNvSpPr/>
          <p:nvPr/>
        </p:nvSpPr>
        <p:spPr>
          <a:xfrm>
            <a:off x="7828040" y="6492875"/>
            <a:ext cx="418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err="1"/>
              <a:t>Walz</a:t>
            </a:r>
            <a:r>
              <a:rPr lang="es-ES" dirty="0"/>
              <a:t> J. et al. </a:t>
            </a:r>
            <a:r>
              <a:rPr lang="es-ES" dirty="0">
                <a:solidFill>
                  <a:srgbClr val="212121"/>
                </a:solidFill>
                <a:latin typeface="BlinkMacSystemFont"/>
              </a:rPr>
              <a:t>BJU </a:t>
            </a:r>
            <a:r>
              <a:rPr lang="es-ES" dirty="0" err="1">
                <a:solidFill>
                  <a:srgbClr val="212121"/>
                </a:solidFill>
                <a:latin typeface="BlinkMacSystemFont"/>
              </a:rPr>
              <a:t>Int</a:t>
            </a:r>
            <a:r>
              <a:rPr lang="es-ES" dirty="0">
                <a:solidFill>
                  <a:srgbClr val="212121"/>
                </a:solidFill>
                <a:latin typeface="BlinkMacSystemFont"/>
              </a:rPr>
              <a:t>. 2011;107(5):765-770.</a:t>
            </a:r>
            <a:endParaRPr lang="es-ES" dirty="0"/>
          </a:p>
        </p:txBody>
      </p:sp>
      <p:pic>
        <p:nvPicPr>
          <p:cNvPr id="5" name="Imagen 4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4ECB8BDC-1E6C-05B2-4B05-5F2FBA6667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61"/>
          <a:stretch/>
        </p:blipFill>
        <p:spPr>
          <a:xfrm>
            <a:off x="648801" y="3429000"/>
            <a:ext cx="4350645" cy="2503879"/>
          </a:xfrm>
          <a:prstGeom prst="rect">
            <a:avLst/>
          </a:prstGeom>
        </p:spPr>
      </p:pic>
      <p:pic>
        <p:nvPicPr>
          <p:cNvPr id="6" name="Imagen 5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EEE89B9D-0EF8-B349-B81B-A2323D5BC8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2"/>
          <a:stretch/>
        </p:blipFill>
        <p:spPr>
          <a:xfrm>
            <a:off x="6721770" y="3626726"/>
            <a:ext cx="4617516" cy="2247652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512D9610-522E-031F-A1BB-3DF66E6F5E46}"/>
              </a:ext>
            </a:extLst>
          </p:cNvPr>
          <p:cNvSpPr/>
          <p:nvPr/>
        </p:nvSpPr>
        <p:spPr>
          <a:xfrm>
            <a:off x="9434286" y="4972708"/>
            <a:ext cx="857773" cy="55552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30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31154C-DC27-DDC6-104B-83AE089EE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RT adyuvante</a:t>
            </a:r>
          </a:p>
        </p:txBody>
      </p:sp>
      <p:pic>
        <p:nvPicPr>
          <p:cNvPr id="5" name="Marcador de contenido 4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302EBF8A-5F66-1D4D-6AC5-8FAFB6475F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1683"/>
            <a:ext cx="7897215" cy="4351338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9F724E3-5CB3-E016-55D1-F65121D4FA87}"/>
              </a:ext>
            </a:extLst>
          </p:cNvPr>
          <p:cNvSpPr txBox="1"/>
          <p:nvPr/>
        </p:nvSpPr>
        <p:spPr>
          <a:xfrm>
            <a:off x="838200" y="1672780"/>
            <a:ext cx="2634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388 pacientes</a:t>
            </a:r>
          </a:p>
          <a:p>
            <a:r>
              <a:rPr lang="es-ES" dirty="0"/>
              <a:t>PSA post </a:t>
            </a:r>
            <a:r>
              <a:rPr lang="es-ES" dirty="0" err="1"/>
              <a:t>op</a:t>
            </a:r>
            <a:r>
              <a:rPr lang="es-ES" dirty="0"/>
              <a:t> indetectable. </a:t>
            </a:r>
          </a:p>
          <a:p>
            <a:r>
              <a:rPr lang="es-ES" dirty="0"/>
              <a:t>98% pN0</a:t>
            </a:r>
          </a:p>
        </p:txBody>
      </p:sp>
      <p:pic>
        <p:nvPicPr>
          <p:cNvPr id="8" name="Imagen 7" descr="Tabla&#10;&#10;El contenido generado por IA puede ser incorrecto.">
            <a:extLst>
              <a:ext uri="{FF2B5EF4-FFF2-40B4-BE49-F238E27FC236}">
                <a16:creationId xmlns:a16="http://schemas.microsoft.com/office/drawing/2014/main" id="{9F80EEE7-C6AE-26A9-3BF7-DB15776BE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046" y="1436064"/>
            <a:ext cx="4931954" cy="5421936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DFC8A3B-FB9F-673E-4D1E-CA94E61FF1D5}"/>
              </a:ext>
            </a:extLst>
          </p:cNvPr>
          <p:cNvSpPr/>
          <p:nvPr/>
        </p:nvSpPr>
        <p:spPr>
          <a:xfrm>
            <a:off x="7503886" y="3672114"/>
            <a:ext cx="4557485" cy="10450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91ABA12-6478-5730-7B27-16F6C99890D7}"/>
              </a:ext>
            </a:extLst>
          </p:cNvPr>
          <p:cNvSpPr/>
          <p:nvPr/>
        </p:nvSpPr>
        <p:spPr>
          <a:xfrm>
            <a:off x="7503885" y="5239657"/>
            <a:ext cx="4557485" cy="62842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D5074683-E7F4-7139-1CB4-2D00B0B3F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629" y="0"/>
            <a:ext cx="4441371" cy="137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492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015B1064-105E-924E-9B3D-33FE34BCECE6}"/>
              </a:ext>
            </a:extLst>
          </p:cNvPr>
          <p:cNvSpPr txBox="1"/>
          <p:nvPr/>
        </p:nvSpPr>
        <p:spPr>
          <a:xfrm>
            <a:off x="531639" y="847002"/>
            <a:ext cx="10186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RT ADYUVANTE VS RT DE RESCATE???</a:t>
            </a:r>
          </a:p>
        </p:txBody>
      </p:sp>
      <p:pic>
        <p:nvPicPr>
          <p:cNvPr id="4" name="Imagen 3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B36F8F57-E231-C048-BF24-9E1B07C87A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"/>
          <a:stretch/>
        </p:blipFill>
        <p:spPr>
          <a:xfrm>
            <a:off x="100445" y="3429000"/>
            <a:ext cx="3643746" cy="280463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43EB553-C6D5-7E49-BF50-EBB5201AF9F2}"/>
              </a:ext>
            </a:extLst>
          </p:cNvPr>
          <p:cNvSpPr txBox="1"/>
          <p:nvPr/>
        </p:nvSpPr>
        <p:spPr>
          <a:xfrm>
            <a:off x="7169875" y="6399947"/>
            <a:ext cx="527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Bolla et al. </a:t>
            </a:r>
            <a:r>
              <a:rPr lang="es-ES" dirty="0" err="1"/>
              <a:t>Lancet</a:t>
            </a:r>
            <a:r>
              <a:rPr lang="es-ES" dirty="0"/>
              <a:t>. 2012 </a:t>
            </a:r>
            <a:r>
              <a:rPr lang="es-ES" dirty="0" err="1"/>
              <a:t>Dec</a:t>
            </a:r>
            <a:r>
              <a:rPr lang="es-ES" dirty="0"/>
              <a:t> 8;380(9858):2018-27.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580679B-D211-4D44-9BDF-E553A9091CDF}"/>
              </a:ext>
            </a:extLst>
          </p:cNvPr>
          <p:cNvSpPr txBox="1"/>
          <p:nvPr/>
        </p:nvSpPr>
        <p:spPr>
          <a:xfrm>
            <a:off x="357187" y="2107146"/>
            <a:ext cx="4626293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000" dirty="0"/>
              <a:t>EC fase III, </a:t>
            </a:r>
            <a:r>
              <a:rPr lang="es-ES" sz="2000" dirty="0" err="1"/>
              <a:t>multicéntrico</a:t>
            </a:r>
            <a:r>
              <a:rPr lang="es-ES" sz="2000" dirty="0"/>
              <a:t>, </a:t>
            </a:r>
            <a:r>
              <a:rPr lang="es-ES" sz="2000" dirty="0" err="1"/>
              <a:t>randomizado</a:t>
            </a:r>
            <a:r>
              <a:rPr lang="es-ES" sz="2000" dirty="0"/>
              <a:t> 1:1</a:t>
            </a:r>
          </a:p>
          <a:p>
            <a:pPr marL="285750" indent="-285750">
              <a:buFontTx/>
              <a:buChar char="-"/>
            </a:pPr>
            <a:r>
              <a:rPr lang="es-ES" sz="2000" dirty="0"/>
              <a:t>RT adyuvante 60 </a:t>
            </a:r>
            <a:r>
              <a:rPr lang="es-ES" sz="2000" dirty="0" err="1"/>
              <a:t>gy</a:t>
            </a:r>
            <a:endParaRPr lang="es-ES" sz="2000" dirty="0"/>
          </a:p>
          <a:p>
            <a:pPr marL="285750" indent="-285750">
              <a:buFontTx/>
              <a:buChar char="-"/>
            </a:pPr>
            <a:r>
              <a:rPr lang="es-ES" sz="2000" dirty="0"/>
              <a:t>Observación hasta PSA &gt; 0.2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9D935C01-7809-FD43-91EF-7FC8F8CB5B10}"/>
              </a:ext>
            </a:extLst>
          </p:cNvPr>
          <p:cNvSpPr/>
          <p:nvPr/>
        </p:nvSpPr>
        <p:spPr>
          <a:xfrm>
            <a:off x="252082" y="5487623"/>
            <a:ext cx="1288733" cy="377018"/>
          </a:xfrm>
          <a:prstGeom prst="ellipse">
            <a:avLst/>
          </a:prstGeom>
          <a:noFill/>
          <a:ln w="38100">
            <a:solidFill>
              <a:srgbClr val="89F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Imagen 16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944D6272-EDAA-AE4F-AA27-822EEBA75F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0"/>
          <a:stretch/>
        </p:blipFill>
        <p:spPr>
          <a:xfrm>
            <a:off x="3744191" y="3383280"/>
            <a:ext cx="3761884" cy="2806879"/>
          </a:xfrm>
          <a:prstGeom prst="rect">
            <a:avLst/>
          </a:prstGeom>
        </p:spPr>
      </p:pic>
      <p:pic>
        <p:nvPicPr>
          <p:cNvPr id="19" name="Imagen 18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46E70586-94A5-804A-8DDB-80E9FFB003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410" y="3383280"/>
            <a:ext cx="3976429" cy="2821322"/>
          </a:xfrm>
          <a:prstGeom prst="rect">
            <a:avLst/>
          </a:prstGeom>
        </p:spPr>
      </p:pic>
      <p:sp>
        <p:nvSpPr>
          <p:cNvPr id="20" name="Elipse 19">
            <a:extLst>
              <a:ext uri="{FF2B5EF4-FFF2-40B4-BE49-F238E27FC236}">
                <a16:creationId xmlns:a16="http://schemas.microsoft.com/office/drawing/2014/main" id="{0DC190FE-4FC0-154F-9F11-2B21BA4F2CB7}"/>
              </a:ext>
            </a:extLst>
          </p:cNvPr>
          <p:cNvSpPr/>
          <p:nvPr/>
        </p:nvSpPr>
        <p:spPr>
          <a:xfrm>
            <a:off x="4048991" y="5436228"/>
            <a:ext cx="1288733" cy="3770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ACB572CA-1C54-1F4B-BE97-33F3615E3C06}"/>
              </a:ext>
            </a:extLst>
          </p:cNvPr>
          <p:cNvSpPr/>
          <p:nvPr/>
        </p:nvSpPr>
        <p:spPr>
          <a:xfrm>
            <a:off x="8144826" y="5487623"/>
            <a:ext cx="1288733" cy="3770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C2FDB68-2EF8-1045-8BEE-2D42704A884B}"/>
              </a:ext>
            </a:extLst>
          </p:cNvPr>
          <p:cNvSpPr txBox="1"/>
          <p:nvPr/>
        </p:nvSpPr>
        <p:spPr>
          <a:xfrm>
            <a:off x="6733696" y="1922480"/>
            <a:ext cx="478536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b="1" dirty="0"/>
              <a:t>99% fueron pN0.</a:t>
            </a:r>
          </a:p>
          <a:p>
            <a:r>
              <a:rPr lang="es-ES" b="1" dirty="0"/>
              <a:t>Mejora en la </a:t>
            </a:r>
            <a:r>
              <a:rPr lang="es-ES" b="1" dirty="0" err="1"/>
              <a:t>SLPBq</a:t>
            </a:r>
            <a:r>
              <a:rPr lang="es-ES" b="1" dirty="0"/>
              <a:t> </a:t>
            </a:r>
            <a:r>
              <a:rPr lang="es-ES" dirty="0"/>
              <a:t>en el brazo de </a:t>
            </a:r>
            <a:r>
              <a:rPr lang="es-ES" dirty="0" err="1"/>
              <a:t>RTa</a:t>
            </a:r>
            <a:endParaRPr lang="es-ES" dirty="0"/>
          </a:p>
          <a:p>
            <a:r>
              <a:rPr lang="es-ES" b="1" dirty="0"/>
              <a:t>No diferencias en SG y SLP</a:t>
            </a:r>
          </a:p>
          <a:p>
            <a:r>
              <a:rPr lang="es-ES" dirty="0"/>
              <a:t>Aumento en toxicidad GU grado &gt;=2 en </a:t>
            </a:r>
            <a:r>
              <a:rPr lang="es-ES" dirty="0" err="1"/>
              <a:t>RTa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1090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0" grpId="0" animBg="1"/>
      <p:bldP spid="21" grpId="0" animBg="1"/>
      <p:bldP spid="2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8B9A02-3339-6ED1-B717-97074C420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Marcador de contenido 4" descr="Texto&#10;&#10;El contenido generado por IA puede ser incorrecto.">
            <a:extLst>
              <a:ext uri="{FF2B5EF4-FFF2-40B4-BE49-F238E27FC236}">
                <a16:creationId xmlns:a16="http://schemas.microsoft.com/office/drawing/2014/main" id="{8FC9D13B-00F0-1397-49A4-B73588B19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1874044"/>
            <a:ext cx="9944100" cy="4254500"/>
          </a:xfr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92D212B-64BF-5911-8D27-D57FBFCCDC63}"/>
              </a:ext>
            </a:extLst>
          </p:cNvPr>
          <p:cNvSpPr/>
          <p:nvPr/>
        </p:nvSpPr>
        <p:spPr>
          <a:xfrm>
            <a:off x="1233714" y="2869065"/>
            <a:ext cx="9840686" cy="13255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27765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22126E-3351-3E3C-A474-21BB4678A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Marcador de contenido 4" descr="Diagrama&#10;&#10;El contenido generado por IA puede ser incorrecto.">
            <a:extLst>
              <a:ext uri="{FF2B5EF4-FFF2-40B4-BE49-F238E27FC236}">
                <a16:creationId xmlns:a16="http://schemas.microsoft.com/office/drawing/2014/main" id="{2F820752-881C-C38A-0A45-3EC2AA1109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475" y="0"/>
            <a:ext cx="7193468" cy="6847391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97E5E30-F54D-B91A-E58D-FEA1CF4C8F83}"/>
              </a:ext>
            </a:extLst>
          </p:cNvPr>
          <p:cNvSpPr txBox="1"/>
          <p:nvPr/>
        </p:nvSpPr>
        <p:spPr>
          <a:xfrm>
            <a:off x="9260114" y="5326743"/>
            <a:ext cx="20244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EXTRAÍDO DE KNOWURO</a:t>
            </a:r>
          </a:p>
        </p:txBody>
      </p:sp>
    </p:spTree>
    <p:extLst>
      <p:ext uri="{BB962C8B-B14F-4D97-AF65-F5344CB8AC3E}">
        <p14:creationId xmlns:p14="http://schemas.microsoft.com/office/powerpoint/2010/main" val="32821514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311935-8A87-39C3-5C99-27FA019AB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C2A9D2-583D-783A-3709-5C9F62F961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9458" name="Picture 2" descr="Noviembre Azul, una iniciativa para la salud masculina">
            <a:extLst>
              <a:ext uri="{FF2B5EF4-FFF2-40B4-BE49-F238E27FC236}">
                <a16:creationId xmlns:a16="http://schemas.microsoft.com/office/drawing/2014/main" id="{3C8F1A6D-9C6D-8DC1-1E6E-4FC211AFA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02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9A05B4-B39F-3DF2-808C-218AE5DB2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729" y="365125"/>
            <a:ext cx="11743765" cy="1325563"/>
          </a:xfrm>
        </p:spPr>
        <p:txBody>
          <a:bodyPr/>
          <a:lstStyle/>
          <a:p>
            <a:r>
              <a:rPr lang="es-ES" b="1" dirty="0"/>
              <a:t>¿Cómo debemos estadificar?</a:t>
            </a:r>
          </a:p>
        </p:txBody>
      </p:sp>
      <p:pic>
        <p:nvPicPr>
          <p:cNvPr id="5" name="Marcador de contenido 4" descr="Interfaz de usuario gráfica, Texto, Aplicación, Correo electrónico&#10;&#10;El contenido generado por IA puede ser incorrecto.">
            <a:extLst>
              <a:ext uri="{FF2B5EF4-FFF2-40B4-BE49-F238E27FC236}">
                <a16:creationId xmlns:a16="http://schemas.microsoft.com/office/drawing/2014/main" id="{4637BA56-ECAC-5BC9-5D8D-4539FACCFA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642" y="1972234"/>
            <a:ext cx="9303221" cy="4735373"/>
          </a:xfr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3C5F4789-C0BB-51EB-6C06-2113AA00A1A3}"/>
              </a:ext>
            </a:extLst>
          </p:cNvPr>
          <p:cNvSpPr/>
          <p:nvPr/>
        </p:nvSpPr>
        <p:spPr>
          <a:xfrm>
            <a:off x="165100" y="4105835"/>
            <a:ext cx="9438763" cy="22770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A7DCB154-5A3A-6360-B5FC-4C4123021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1316038"/>
            <a:ext cx="1498600" cy="749300"/>
          </a:xfrm>
          <a:prstGeom prst="rect">
            <a:avLst/>
          </a:prstGeom>
        </p:spPr>
      </p:pic>
      <p:pic>
        <p:nvPicPr>
          <p:cNvPr id="9" name="Picture 2" descr="PET/TC con 68Ga-PSMA, importancia en la práctica hospitalaria. Visión del  oncólogo radioterápico - ScienceDirect">
            <a:extLst>
              <a:ext uri="{FF2B5EF4-FFF2-40B4-BE49-F238E27FC236}">
                <a16:creationId xmlns:a16="http://schemas.microsoft.com/office/drawing/2014/main" id="{2A56BE85-F665-A0D6-AF20-2C6F846B3D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478"/>
          <a:stretch>
            <a:fillRect/>
          </a:stretch>
        </p:blipFill>
        <p:spPr>
          <a:xfrm>
            <a:off x="8122025" y="0"/>
            <a:ext cx="4069976" cy="257792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028062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442E02BD-3DD6-EB14-C2C5-733B521107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05086" y="647719"/>
            <a:ext cx="7363052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s-ES" altLang="es-ES" sz="1200" dirty="0">
                <a:solidFill>
                  <a:srgbClr val="152443"/>
                </a:solidFill>
                <a:latin typeface="Roboto" panose="02000000000000000000" pitchFamily="2" charset="0"/>
              </a:rPr>
              <a:t>La SCE fue del 96,9 % en el grupo AM frente al 97,8 % en el grupo RP y el 97,1 % en el grupo EBRT (p = 0,53),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s-ES" altLang="es-ES" sz="1200" dirty="0">
                <a:solidFill>
                  <a:srgbClr val="152443"/>
                </a:solidFill>
                <a:latin typeface="Roboto" panose="02000000000000000000" pitchFamily="2" charset="0"/>
              </a:rPr>
              <a:t>mayor riesgo de progresión metastásica (9,4 % frente al 4,7 % y el 5,0 %, respectivamente), así como una mayor progresión clínica a los quince años (25,9 % para AM frente al 10,7 % para RP/RT).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Imagen 7" descr="Gráfico&#10;&#10;El contenido generado por IA puede ser incorrecto.">
            <a:extLst>
              <a:ext uri="{FF2B5EF4-FFF2-40B4-BE49-F238E27FC236}">
                <a16:creationId xmlns:a16="http://schemas.microsoft.com/office/drawing/2014/main" id="{C5254940-E13E-A76A-519C-1EE292D2D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2262"/>
            <a:ext cx="5856141" cy="4225738"/>
          </a:xfrm>
          <a:prstGeom prst="rect">
            <a:avLst/>
          </a:prstGeom>
        </p:spPr>
      </p:pic>
      <p:pic>
        <p:nvPicPr>
          <p:cNvPr id="10" name="Imagen 9" descr="Gráfico&#10;&#10;El contenido generado por IA puede ser incorrecto.">
            <a:extLst>
              <a:ext uri="{FF2B5EF4-FFF2-40B4-BE49-F238E27FC236}">
                <a16:creationId xmlns:a16="http://schemas.microsoft.com/office/drawing/2014/main" id="{719BB14C-BE4F-5DF7-F044-38B3F44E3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39247"/>
            <a:ext cx="5911623" cy="3918753"/>
          </a:xfrm>
          <a:prstGeom prst="rect">
            <a:avLst/>
          </a:prstGeom>
        </p:spPr>
      </p:pic>
      <p:pic>
        <p:nvPicPr>
          <p:cNvPr id="12" name="Imagen 11" descr="Texto&#10;&#10;El contenido generado por IA puede ser incorrecto.">
            <a:extLst>
              <a:ext uri="{FF2B5EF4-FFF2-40B4-BE49-F238E27FC236}">
                <a16:creationId xmlns:a16="http://schemas.microsoft.com/office/drawing/2014/main" id="{D55A27D7-70EC-B8C0-6138-6CF629DEA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13"/>
            <a:ext cx="4136571" cy="191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45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F354E9-9C1F-A091-E050-154E397FE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Vigilancia activa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70B21E5-E77F-1CC5-DE72-545F0367EB16}"/>
              </a:ext>
            </a:extLst>
          </p:cNvPr>
          <p:cNvSpPr txBox="1"/>
          <p:nvPr/>
        </p:nvSpPr>
        <p:spPr>
          <a:xfrm>
            <a:off x="1340988" y="1565281"/>
            <a:ext cx="4608506" cy="2031325"/>
          </a:xfrm>
          <a:prstGeom prst="rect">
            <a:avLst/>
          </a:prstGeom>
          <a:solidFill>
            <a:srgbClr val="D5FC79"/>
          </a:solidFill>
        </p:spPr>
        <p:txBody>
          <a:bodyPr wrap="none" rtlCol="0">
            <a:spAutoFit/>
          </a:bodyPr>
          <a:lstStyle/>
          <a:p>
            <a:r>
              <a:rPr lang="es-ES" b="1" dirty="0"/>
              <a:t>CRITERIOS CLÁSICOS DETECTIVE</a:t>
            </a:r>
            <a:r>
              <a:rPr lang="es-ES" dirty="0"/>
              <a:t>: </a:t>
            </a:r>
            <a:r>
              <a:rPr lang="es-ES" b="1" dirty="0"/>
              <a:t>BAJO RIESGO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ISUP GG 1 (en biopsia sistemática)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cT1c o cT2a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PSA &lt; 10 ng/</a:t>
            </a:r>
            <a:r>
              <a:rPr lang="es-ES" dirty="0" err="1"/>
              <a:t>mL</a:t>
            </a:r>
            <a:r>
              <a:rPr lang="es-ES" dirty="0"/>
              <a:t>, 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densidad de PSA (PSA-D) &lt; 0,15 ng/</a:t>
            </a:r>
            <a:r>
              <a:rPr lang="es-ES" b="1" dirty="0" err="1"/>
              <a:t>mL</a:t>
            </a:r>
            <a:r>
              <a:rPr lang="es-ES" b="1" dirty="0"/>
              <a:t>/</a:t>
            </a:r>
            <a:r>
              <a:rPr lang="es-ES" b="1" dirty="0" err="1"/>
              <a:t>cc</a:t>
            </a:r>
            <a:endParaRPr lang="es-E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Excluir cribiforme e intraductal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/>
              <a:t>Excluir lesiones muy extensas en RM</a:t>
            </a:r>
            <a:endParaRPr lang="es-ES" dirty="0"/>
          </a:p>
        </p:txBody>
      </p:sp>
      <p:pic>
        <p:nvPicPr>
          <p:cNvPr id="5" name="Gráfico 4" descr="Comentario importante con relleno sólido">
            <a:extLst>
              <a:ext uri="{FF2B5EF4-FFF2-40B4-BE49-F238E27FC236}">
                <a16:creationId xmlns:a16="http://schemas.microsoft.com/office/drawing/2014/main" id="{CA235422-5563-A920-2543-C310F5579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646" y="1981827"/>
            <a:ext cx="914400" cy="9144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FA673C9-FB3D-696D-6CE0-9D60B7030F0A}"/>
              </a:ext>
            </a:extLst>
          </p:cNvPr>
          <p:cNvSpPr txBox="1"/>
          <p:nvPr/>
        </p:nvSpPr>
        <p:spPr>
          <a:xfrm>
            <a:off x="6106204" y="2492019"/>
            <a:ext cx="245291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No consenso en el </a:t>
            </a:r>
            <a:r>
              <a:rPr lang="es-ES" dirty="0" err="1"/>
              <a:t>nº</a:t>
            </a:r>
            <a:r>
              <a:rPr lang="es-ES" dirty="0"/>
              <a:t> de cilindros 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1C4ADFC-89E8-9977-A84D-71B66FA4A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101766"/>
            <a:ext cx="6368144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ES" sz="1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Factores de riesgo relacionados con la reclasificación (SR):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altLang="es-ES" sz="18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ES" altLang="es-ES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Alta </a:t>
            </a:r>
            <a:r>
              <a:rPr kumimoji="0" lang="es-ES" altLang="es-E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densidad</a:t>
            </a:r>
            <a:r>
              <a:rPr kumimoji="0" lang="es-ES" altLang="es-ES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de PSA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altLang="es-ES" sz="180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ES" altLang="es-ES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Más de </a:t>
            </a:r>
            <a:r>
              <a:rPr kumimoji="0" lang="es-ES" altLang="es-E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dos cilindros positivos </a:t>
            </a:r>
            <a:r>
              <a:rPr kumimoji="0" lang="es-ES" altLang="es-ES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la biopsia </a:t>
            </a:r>
            <a:r>
              <a:rPr kumimoji="0" lang="es-ES" altLang="es-E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sistemática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altLang="es-ES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ES" altLang="es-ES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Ascendencia </a:t>
            </a:r>
            <a:r>
              <a:rPr kumimoji="0" lang="es-ES" altLang="es-ES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afroamericana</a:t>
            </a:r>
            <a:endParaRPr kumimoji="0" lang="es-ES" altLang="es-E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80CAA0EA-26BA-646F-EA1E-01395F8CC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6133091"/>
            <a:ext cx="8255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Petrelli, F., et al. </a:t>
            </a:r>
            <a:r>
              <a:rPr kumimoji="0" lang="es-ES" altLang="es-ES" sz="1200" b="0" i="0" u="none" strike="noStrike" cap="none" normalizeH="0" baseline="0" dirty="0" err="1">
                <a:ln>
                  <a:noFill/>
                </a:ln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Urology</a:t>
            </a:r>
            <a:r>
              <a:rPr kumimoji="0" lang="es-ES" altLang="es-ES" sz="1200" b="0" i="0" u="none" strike="noStrike" cap="none" normalizeH="0" baseline="0" dirty="0">
                <a:ln>
                  <a:noFill/>
                </a:ln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2016</a:t>
            </a:r>
            <a:endParaRPr kumimoji="0" lang="es-ES" alt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Imagen 10" descr="Diana con tres flechas el círculo rojo central">
            <a:extLst>
              <a:ext uri="{FF2B5EF4-FFF2-40B4-BE49-F238E27FC236}">
                <a16:creationId xmlns:a16="http://schemas.microsoft.com/office/drawing/2014/main" id="{B8FCEFB3-111A-CC52-6EA1-21B5EF7C6B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828" y="1565281"/>
            <a:ext cx="3394922" cy="226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3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54E73D-C58F-F122-4640-C9CDE5C59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7961"/>
          </a:xfrm>
        </p:spPr>
        <p:txBody>
          <a:bodyPr>
            <a:normAutofit/>
          </a:bodyPr>
          <a:lstStyle/>
          <a:p>
            <a:r>
              <a:rPr lang="es-ES" sz="3200" b="1" dirty="0"/>
              <a:t>ONCOLOGICAL OUTCOMES OF IR PATIENTS IN AS: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156DF0B-1A71-91CA-0CEC-93481272B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19" y="1233714"/>
            <a:ext cx="10877551" cy="518703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DD5BDFA-13E0-DCD4-2E03-9B7D4F2C97EA}"/>
              </a:ext>
            </a:extLst>
          </p:cNvPr>
          <p:cNvSpPr txBox="1"/>
          <p:nvPr/>
        </p:nvSpPr>
        <p:spPr>
          <a:xfrm>
            <a:off x="0" y="6492875"/>
            <a:ext cx="4737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>
                <a:solidFill>
                  <a:srgbClr val="000000"/>
                </a:solidFill>
                <a:effectLst/>
                <a:latin typeface="Helvetica" pitchFamily="2" charset="0"/>
              </a:rPr>
              <a:t>Gandaglia</a:t>
            </a:r>
            <a:r>
              <a:rPr lang="es-ES" dirty="0">
                <a:solidFill>
                  <a:srgbClr val="000000"/>
                </a:solidFill>
                <a:effectLst/>
                <a:latin typeface="Helvetica" pitchFamily="2" charset="0"/>
              </a:rPr>
              <a:t> et al. BMC </a:t>
            </a:r>
            <a:r>
              <a:rPr lang="es-ES" dirty="0" err="1">
                <a:solidFill>
                  <a:srgbClr val="000000"/>
                </a:solidFill>
                <a:effectLst/>
                <a:latin typeface="Helvetica" pitchFamily="2" charset="0"/>
              </a:rPr>
              <a:t>Urology</a:t>
            </a:r>
            <a:r>
              <a:rPr lang="es-ES" dirty="0">
                <a:solidFill>
                  <a:srgbClr val="000000"/>
                </a:solidFill>
                <a:effectLst/>
                <a:latin typeface="Helvetica" pitchFamily="2" charset="0"/>
              </a:rPr>
              <a:t> (2023) 23:153</a:t>
            </a:r>
          </a:p>
          <a:p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A4B259A-6C25-5F0D-CA1F-66E1C75D6A6B}"/>
              </a:ext>
            </a:extLst>
          </p:cNvPr>
          <p:cNvSpPr/>
          <p:nvPr/>
        </p:nvSpPr>
        <p:spPr>
          <a:xfrm>
            <a:off x="6843713" y="2300288"/>
            <a:ext cx="1042987" cy="41925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024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088F7B-FAFA-6F8D-F350-A80EB3F3F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Vigilancia Activa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F5E059-94FE-FFB3-1523-FF9BA379B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30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ES" dirty="0">
                <a:highlight>
                  <a:srgbClr val="FFFF00"/>
                </a:highlight>
              </a:rPr>
              <a:t>Clásicamente sólo para bajo riesgo </a:t>
            </a:r>
            <a:r>
              <a:rPr lang="es-ES" dirty="0">
                <a:highlight>
                  <a:srgbClr val="FFFF00"/>
                </a:highlight>
                <a:sym typeface="Wingdings" pitchFamily="2" charset="2"/>
              </a:rPr>
              <a:t> Intermedio favorable</a:t>
            </a:r>
            <a:endParaRPr lang="es-ES" dirty="0">
              <a:highlight>
                <a:srgbClr val="FFFF00"/>
              </a:highlight>
            </a:endParaRPr>
          </a:p>
        </p:txBody>
      </p:sp>
      <p:pic>
        <p:nvPicPr>
          <p:cNvPr id="4" name="Marcador de contenido 4" descr="Imagen que contiene interior&#10;&#10;Descripción generada automáticamente">
            <a:extLst>
              <a:ext uri="{FF2B5EF4-FFF2-40B4-BE49-F238E27FC236}">
                <a16:creationId xmlns:a16="http://schemas.microsoft.com/office/drawing/2014/main" id="{A85CE612-A2DB-CEF1-1EEA-1D2487321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6716" y="-21332"/>
            <a:ext cx="4265284" cy="112317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61C8D90-E1D2-0B15-4444-A06FD13481E9}"/>
              </a:ext>
            </a:extLst>
          </p:cNvPr>
          <p:cNvSpPr txBox="1"/>
          <p:nvPr/>
        </p:nvSpPr>
        <p:spPr>
          <a:xfrm>
            <a:off x="8975222" y="6572477"/>
            <a:ext cx="321677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400" dirty="0"/>
              <a:t>EUROPEAN UROLOGY 76 (2019) 790–813 </a:t>
            </a:r>
          </a:p>
        </p:txBody>
      </p:sp>
      <p:pic>
        <p:nvPicPr>
          <p:cNvPr id="6" name="Imagen 5" descr="Escala de tiempo&#10;&#10;Descripción generada automáticamente">
            <a:extLst>
              <a:ext uri="{FF2B5EF4-FFF2-40B4-BE49-F238E27FC236}">
                <a16:creationId xmlns:a16="http://schemas.microsoft.com/office/drawing/2014/main" id="{02C22AFC-9828-BD6E-F9CD-4BE8EDBCB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5065" y="-21332"/>
            <a:ext cx="881651" cy="1006750"/>
          </a:xfrm>
          <a:prstGeom prst="rect">
            <a:avLst/>
          </a:prstGeom>
        </p:spPr>
      </p:pic>
      <p:pic>
        <p:nvPicPr>
          <p:cNvPr id="7" name="Imagen 6" descr="Texto&#10;&#10;Descripción generada automáticamente">
            <a:extLst>
              <a:ext uri="{FF2B5EF4-FFF2-40B4-BE49-F238E27FC236}">
                <a16:creationId xmlns:a16="http://schemas.microsoft.com/office/drawing/2014/main" id="{9EDF0D16-9FEC-9BC2-DA82-4E4D4D4F0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998" y="2576928"/>
            <a:ext cx="6680201" cy="2480791"/>
          </a:xfrm>
          <a:prstGeom prst="rect">
            <a:avLst/>
          </a:prstGeom>
        </p:spPr>
      </p:pic>
      <p:pic>
        <p:nvPicPr>
          <p:cNvPr id="8" name="Imagen 7" descr="Texto&#10;&#10;Descripción generada automáticamente">
            <a:extLst>
              <a:ext uri="{FF2B5EF4-FFF2-40B4-BE49-F238E27FC236}">
                <a16:creationId xmlns:a16="http://schemas.microsoft.com/office/drawing/2014/main" id="{FCED0499-AF78-513C-9E74-CC4A099D29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9950" y="5095819"/>
            <a:ext cx="6572249" cy="1510862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9427E54E-8CCC-2383-F043-97E0138FA33A}"/>
              </a:ext>
            </a:extLst>
          </p:cNvPr>
          <p:cNvCxnSpPr/>
          <p:nvPr/>
        </p:nvCxnSpPr>
        <p:spPr>
          <a:xfrm>
            <a:off x="2349500" y="2819400"/>
            <a:ext cx="59817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2B7FED4B-E3C2-6092-1148-3C7CA96428EE}"/>
              </a:ext>
            </a:extLst>
          </p:cNvPr>
          <p:cNvCxnSpPr/>
          <p:nvPr/>
        </p:nvCxnSpPr>
        <p:spPr>
          <a:xfrm>
            <a:off x="2349500" y="4076700"/>
            <a:ext cx="59817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B8EC4BC1-DBC4-9A1D-CD8C-18F7E79B24E0}"/>
              </a:ext>
            </a:extLst>
          </p:cNvPr>
          <p:cNvCxnSpPr>
            <a:cxnSpLocks/>
          </p:cNvCxnSpPr>
          <p:nvPr/>
        </p:nvCxnSpPr>
        <p:spPr>
          <a:xfrm>
            <a:off x="5003800" y="6362700"/>
            <a:ext cx="362301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7A964119-F816-8B49-7FBA-A6FEFB7AE8A6}"/>
              </a:ext>
            </a:extLst>
          </p:cNvPr>
          <p:cNvCxnSpPr>
            <a:cxnSpLocks/>
          </p:cNvCxnSpPr>
          <p:nvPr/>
        </p:nvCxnSpPr>
        <p:spPr>
          <a:xfrm>
            <a:off x="4303699" y="3563323"/>
            <a:ext cx="362301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n 13" descr="Lupa colocada sobre un fondo blanco">
            <a:extLst>
              <a:ext uri="{FF2B5EF4-FFF2-40B4-BE49-F238E27FC236}">
                <a16:creationId xmlns:a16="http://schemas.microsoft.com/office/drawing/2014/main" id="{281311C6-1005-E51B-D7B6-6D1FFD4571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418" y="3295736"/>
            <a:ext cx="2700124" cy="180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1400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5218</TotalTime>
  <Words>2740</Words>
  <Application>Microsoft Macintosh PowerPoint</Application>
  <PresentationFormat>Panorámica</PresentationFormat>
  <Paragraphs>312</Paragraphs>
  <Slides>46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58" baseType="lpstr">
      <vt:lpstr>Aptos</vt:lpstr>
      <vt:lpstr>Arial</vt:lpstr>
      <vt:lpstr>Bahnschrift Light Condensed</vt:lpstr>
      <vt:lpstr>BlinkMacSystemFont</vt:lpstr>
      <vt:lpstr>Calibri</vt:lpstr>
      <vt:lpstr>Calibri Light</vt:lpstr>
      <vt:lpstr>Helvetica</vt:lpstr>
      <vt:lpstr>Roboto</vt:lpstr>
      <vt:lpstr>system-ui</vt:lpstr>
      <vt:lpstr>Times</vt:lpstr>
      <vt:lpstr>Wingdings</vt:lpstr>
      <vt:lpstr>Tema de Office</vt:lpstr>
      <vt:lpstr>Cáncer de Próstata Localizado</vt:lpstr>
      <vt:lpstr>Lo primero… Evaluar estado de salud y expectativa de vida</vt:lpstr>
      <vt:lpstr>Estado de Salud</vt:lpstr>
      <vt:lpstr>Lo segundo…Clasificación de enfermedad</vt:lpstr>
      <vt:lpstr>¿Cómo debemos estadificar?</vt:lpstr>
      <vt:lpstr>Presentación de PowerPoint</vt:lpstr>
      <vt:lpstr>Vigilancia activa</vt:lpstr>
      <vt:lpstr>ONCOLOGICAL OUTCOMES OF IR PATIENTS IN AS: </vt:lpstr>
      <vt:lpstr>Vigilancia Activa</vt:lpstr>
      <vt:lpstr>VIGILANCIA ACTIVA: Ampliación de criterios??</vt:lpstr>
      <vt:lpstr>VIGILANCIA ACTIVA SEGUIMIENTO</vt:lpstr>
      <vt:lpstr>VA: Cuándo pasar a tto activo</vt:lpstr>
      <vt:lpstr>VIGILANCIA ACTIVA</vt:lpstr>
      <vt:lpstr>Presentación de PowerPoint</vt:lpstr>
      <vt:lpstr>VA vs WW</vt:lpstr>
      <vt:lpstr>PROSTATECTOMÍA RADICAL</vt:lpstr>
      <vt:lpstr>Presentación de PowerPoint</vt:lpstr>
      <vt:lpstr>Presentación de PowerPoint</vt:lpstr>
      <vt:lpstr>Presentación de PowerPoint</vt:lpstr>
      <vt:lpstr>LINFADENECTOMÍA PÉLVICA: cómo?</vt:lpstr>
      <vt:lpstr>Presentación de PowerPoint</vt:lpstr>
      <vt:lpstr>¿A quién le hacemos LDN? Nomogramas</vt:lpstr>
      <vt:lpstr>Nomograma que incorpora RM</vt:lpstr>
      <vt:lpstr>¿Qué ocurre si incluimos los datos de PET PSMA en los nomogramas de predicción de pN1?</vt:lpstr>
      <vt:lpstr>Presentación de PowerPoint</vt:lpstr>
      <vt:lpstr>RADIOTERAPIA EXTERNA</vt:lpstr>
      <vt:lpstr>Presentación de PowerPoint</vt:lpstr>
      <vt:lpstr>RTE: escalada de dosis</vt:lpstr>
      <vt:lpstr>Presentación de PowerPoint</vt:lpstr>
      <vt:lpstr>RTE: hipofraccionamiento</vt:lpstr>
      <vt:lpstr>RTE+TDA adyuvante o neoadyuvante</vt:lpstr>
      <vt:lpstr>Braquiterapia</vt:lpstr>
      <vt:lpstr>Terapia focal </vt:lpstr>
      <vt:lpstr>Terapia focal: historia de la enfermedad </vt:lpstr>
      <vt:lpstr>Presentación de PowerPoint</vt:lpstr>
      <vt:lpstr>TERAPIA FOCAL: RETOS FUTOROS</vt:lpstr>
      <vt:lpstr>TTO BAJO RIESGO: VA o WW</vt:lpstr>
      <vt:lpstr>Tto riesgo intermedio</vt:lpstr>
      <vt:lpstr>Tto riesgo intermedio</vt:lpstr>
      <vt:lpstr>Tto alto riesgo</vt:lpstr>
      <vt:lpstr>PR en contexto de tto multimodal. Alto riesgo</vt:lpstr>
      <vt:lpstr>RT adyuvante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Manuel Espárrago González</dc:creator>
  <cp:lastModifiedBy>Raquel Sopeña Sutil</cp:lastModifiedBy>
  <cp:revision>138</cp:revision>
  <dcterms:created xsi:type="dcterms:W3CDTF">2024-09-10T07:59:56Z</dcterms:created>
  <dcterms:modified xsi:type="dcterms:W3CDTF">2025-11-10T07:38:37Z</dcterms:modified>
</cp:coreProperties>
</file>